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124775" cy="14401800"/>
  <p:notesSz cx="14722475" cy="9296400"/>
  <p:defaultTextStyle>
    <a:defPPr>
      <a:defRPr lang="es-MX"/>
    </a:defPPr>
    <a:lvl1pPr marL="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44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88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33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776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220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664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4108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5520" algn="l" defTabSz="2468880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104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BC"/>
    <a:srgbClr val="FF2F92"/>
    <a:srgbClr val="FFFFCC"/>
    <a:srgbClr val="FFFF99"/>
    <a:srgbClr val="2C6AB6"/>
    <a:srgbClr val="CCECFF"/>
    <a:srgbClr val="3072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6272" y="144"/>
      </p:cViewPr>
      <p:guideLst>
        <p:guide orient="horz" pos="4536"/>
        <p:guide pos="104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84360" y="4473895"/>
            <a:ext cx="28156058" cy="308705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968718" y="8161021"/>
            <a:ext cx="2318734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13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570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4015463" y="576747"/>
            <a:ext cx="7453074" cy="1228820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656242" y="576747"/>
            <a:ext cx="21807143" cy="1228820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331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17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16630" y="9254495"/>
            <a:ext cx="28156058" cy="2860359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616630" y="6104100"/>
            <a:ext cx="28156058" cy="3150393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118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65624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838432" y="3360426"/>
            <a:ext cx="14630109" cy="9504523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7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1" y="3223738"/>
            <a:ext cx="14635861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56241" y="4567239"/>
            <a:ext cx="14635861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826932" y="3223738"/>
            <a:ext cx="14641610" cy="1343500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900" b="1"/>
            </a:lvl3pPr>
            <a:lvl4pPr marL="3703320" indent="0">
              <a:buNone/>
              <a:defRPr sz="4300" b="1"/>
            </a:lvl4pPr>
            <a:lvl5pPr marL="4937760" indent="0">
              <a:buNone/>
              <a:defRPr sz="4300" b="1"/>
            </a:lvl5pPr>
            <a:lvl6pPr marL="6172200" indent="0">
              <a:buNone/>
              <a:defRPr sz="4300" b="1"/>
            </a:lvl6pPr>
            <a:lvl7pPr marL="7406640" indent="0">
              <a:buNone/>
              <a:defRPr sz="4300" b="1"/>
            </a:lvl7pPr>
            <a:lvl8pPr marL="8641080" indent="0">
              <a:buNone/>
              <a:defRPr sz="4300" b="1"/>
            </a:lvl8pPr>
            <a:lvl9pPr marL="9875520" indent="0">
              <a:buNone/>
              <a:defRPr sz="43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826932" y="4567239"/>
            <a:ext cx="14641610" cy="829770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9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86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331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56244" y="573407"/>
            <a:ext cx="10897823" cy="244030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950873" y="573408"/>
            <a:ext cx="18517670" cy="12291537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56244" y="3013711"/>
            <a:ext cx="10897823" cy="9851232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177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92691" y="10081263"/>
            <a:ext cx="19874865" cy="1190151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492691" y="1286828"/>
            <a:ext cx="19874865" cy="8641080"/>
          </a:xfrm>
        </p:spPr>
        <p:txBody>
          <a:bodyPr/>
          <a:lstStyle>
            <a:lvl1pPr marL="0" indent="0">
              <a:buNone/>
              <a:defRPr sz="8600"/>
            </a:lvl1pPr>
            <a:lvl2pPr marL="1234440" indent="0">
              <a:buNone/>
              <a:defRPr sz="7600"/>
            </a:lvl2pPr>
            <a:lvl3pPr marL="2468880" indent="0">
              <a:buNone/>
              <a:defRPr sz="6500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92691" y="11271414"/>
            <a:ext cx="19874865" cy="1690211"/>
          </a:xfrm>
        </p:spPr>
        <p:txBody>
          <a:bodyPr/>
          <a:lstStyle>
            <a:lvl1pPr marL="0" indent="0">
              <a:buNone/>
              <a:defRPr sz="3800"/>
            </a:lvl1pPr>
            <a:lvl2pPr marL="1234440" indent="0">
              <a:buNone/>
              <a:defRPr sz="3200"/>
            </a:lvl2pPr>
            <a:lvl3pPr marL="2468880" indent="0">
              <a:buNone/>
              <a:defRPr sz="2700"/>
            </a:lvl3pPr>
            <a:lvl4pPr marL="3703320" indent="0">
              <a:buNone/>
              <a:defRPr sz="2400"/>
            </a:lvl4pPr>
            <a:lvl5pPr marL="4937760" indent="0">
              <a:buNone/>
              <a:defRPr sz="2400"/>
            </a:lvl5pPr>
            <a:lvl6pPr marL="6172200" indent="0">
              <a:buNone/>
              <a:defRPr sz="2400"/>
            </a:lvl6pPr>
            <a:lvl7pPr marL="7406640" indent="0">
              <a:buNone/>
              <a:defRPr sz="2400"/>
            </a:lvl7pPr>
            <a:lvl8pPr marL="8641080" indent="0">
              <a:buNone/>
              <a:defRPr sz="2400"/>
            </a:lvl8pPr>
            <a:lvl9pPr marL="9875520" indent="0">
              <a:buNone/>
              <a:defRPr sz="2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01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56240" y="576741"/>
            <a:ext cx="29812298" cy="2400300"/>
          </a:xfrm>
          <a:prstGeom prst="rect">
            <a:avLst/>
          </a:prstGeom>
        </p:spPr>
        <p:txBody>
          <a:bodyPr vert="horz" lIns="246888" tIns="123444" rIns="246888" bIns="123444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56240" y="3360426"/>
            <a:ext cx="29812298" cy="9504523"/>
          </a:xfrm>
          <a:prstGeom prst="rect">
            <a:avLst/>
          </a:prstGeom>
        </p:spPr>
        <p:txBody>
          <a:bodyPr vert="horz" lIns="246888" tIns="123444" rIns="246888" bIns="123444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56243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743A-96F0-45C4-B04C-97CE1CBDB4D3}" type="datetimeFigureOut">
              <a:rPr lang="es-MX" smtClean="0"/>
              <a:t>16/01/19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317633" y="13348341"/>
            <a:ext cx="10489511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739426" y="13348341"/>
            <a:ext cx="7729115" cy="766763"/>
          </a:xfrm>
          <a:prstGeom prst="rect">
            <a:avLst/>
          </a:prstGeom>
        </p:spPr>
        <p:txBody>
          <a:bodyPr vert="horz" lIns="246888" tIns="123444" rIns="246888" bIns="123444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2B48-A9B4-4204-B477-29929D7D0EE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35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68880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830" indent="-92583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indent="-771525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246888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2468880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Line 65"/>
          <p:cNvSpPr>
            <a:spLocks noChangeShapeType="1"/>
          </p:cNvSpPr>
          <p:nvPr/>
        </p:nvSpPr>
        <p:spPr bwMode="auto">
          <a:xfrm>
            <a:off x="23175926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8" name="Line 131"/>
          <p:cNvSpPr>
            <a:spLocks noChangeShapeType="1"/>
          </p:cNvSpPr>
          <p:nvPr/>
        </p:nvSpPr>
        <p:spPr bwMode="auto">
          <a:xfrm>
            <a:off x="20336089" y="4967957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89" name="Rectangle 2"/>
          <p:cNvSpPr>
            <a:spLocks noChangeArrowheads="1"/>
          </p:cNvSpPr>
          <p:nvPr/>
        </p:nvSpPr>
        <p:spPr bwMode="auto">
          <a:xfrm>
            <a:off x="5136182" y="5409579"/>
            <a:ext cx="1457326" cy="416758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 LA ATMOSFERA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GENOMICAS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 APLICADA Y TECNOLOGIA AVANZADA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NANOCIENCIAS Y NANOTECNOLOGIA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GEOCIENCIAS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GEOGRAFIA AMBIENTAL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DIVULGACION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CIENCIA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ALIMENTOS</a:t>
            </a:r>
          </a:p>
          <a:p>
            <a:pPr algn="ctr">
              <a:buNone/>
            </a:pPr>
            <a:endParaRPr lang="es-ES_tradnl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UNIVERSITARIO DE INVESTIGACION EN SALUD</a:t>
            </a:r>
          </a:p>
          <a:p>
            <a:pPr algn="ctr">
              <a:spcBef>
                <a:spcPts val="0"/>
              </a:spcBef>
              <a:buNone/>
            </a:pPr>
            <a:endParaRPr lang="es-ES_tradnl" sz="500" b="1" strike="sngStrike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sz="700" b="1" dirty="0">
                <a:latin typeface="Tahoma" charset="0"/>
              </a:rPr>
              <a:t>PROGRAMA DE INVESTIGACIÓN EN CAMBIO CLIMÁTICO</a:t>
            </a:r>
          </a:p>
          <a:p>
            <a:pPr algn="ctr"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ESPACIAL UNIVERSITARIO</a:t>
            </a:r>
          </a:p>
        </p:txBody>
      </p:sp>
      <p:sp>
        <p:nvSpPr>
          <p:cNvPr id="90" name="Rectangle 3"/>
          <p:cNvSpPr>
            <a:spLocks noChangeArrowheads="1"/>
          </p:cNvSpPr>
          <p:nvPr/>
        </p:nvSpPr>
        <p:spPr bwMode="auto">
          <a:xfrm>
            <a:off x="3164508" y="5246067"/>
            <a:ext cx="1480542" cy="86468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5996" tIns="45714" rIns="35996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 NACIONAL</a:t>
            </a:r>
            <a:r>
              <a:rPr lang="es-ES_tradnl" altLang="es-MX" sz="500" b="1" dirty="0">
                <a:solidFill>
                  <a:srgbClr val="FF3300"/>
                </a:solidFill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DE ENFERMERIA Y OBSTETRICIA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TRABAJO SOCIAL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ESCUELA NACIONAL DE LENGUAS, LINGÜISTICA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Y TRADUCCION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CIENCIAS DE LA TIERRA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LEON GUANAJUATO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MORELIA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MICHOACAN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JURIQUILLA, QUERETARO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ESCUELA NACIONAL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ESTUDIOS 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MERIDA YUCATAN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PREPARATORIA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 1 ¨GABINO BARREDA¨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N°2 ¨ERASMO CASTELLANO QUINTO¨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N°3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¨JUSTO SIERRA¨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N°4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¨VIDAL CASTAÑEDA Y NAJERA¨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N°5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¨JOSE VASCONCELOS¨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N°6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¨ANTONIO CASO¨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N°7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¨EZEQUEL A. CHAVEZ¨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¨MIGUEL E. SCHULZ”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9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¨PEDRO ALBA¨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ESCUELA 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COLEGIO DE CIENCIAS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HUMANIDADES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¨AZCAPOTZALCO¨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¨NAUCALPAN¨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¨VALLEJO¨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¨ORIENTE¨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PLANTEL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¨SUR¨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1221407" y="5246067"/>
            <a:ext cx="1457326" cy="692269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ARQUITECTURA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ARTES Y DISEÑO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POLITICAS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SOCIALES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CONTADURIA Y ADMINISTRACION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DERECHO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ECONOMIA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ACATLAN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ARAGON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CUAUTITLAN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IZTACALA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ZARAGOZA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FILOSOFIA Y  LETRAS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 VETERINARIA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Y ZOOTECNIA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FACULTAD DE</a:t>
            </a: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MUSICA</a:t>
            </a:r>
          </a:p>
          <a:p>
            <a:pPr lvl="0" algn="ctr" eaLnBrk="1" hangingPunct="1">
              <a:spcBef>
                <a:spcPts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ODONTOLOGIA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PSICOLOGIA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FACULTAD 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</p:txBody>
      </p:sp>
      <p:sp>
        <p:nvSpPr>
          <p:cNvPr id="92" name="Rectangle 5"/>
          <p:cNvSpPr>
            <a:spLocks noChangeArrowheads="1"/>
          </p:cNvSpPr>
          <p:nvPr/>
        </p:nvSpPr>
        <p:spPr bwMode="auto">
          <a:xfrm>
            <a:off x="7099914" y="5244480"/>
            <a:ext cx="1457326" cy="78579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ASTRONOMIA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DEL MAR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LIMNOLOGIA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 NUCLEARES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FISIOLOGIA CELULAR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GEOGRAFIA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BIOMEDICAS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EN MATEMATICAS APLICADAS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EN SISTEMAS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 MATERIALES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NEUROBIOLOGIA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FISICAS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ENERGIAS RENOVABLES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INSTITUTO DE INVESTIGACIONES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EN ECOSISTEMAS Y SUSTENTABILIDAD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INTITUTO DE RADIOASTRONOMIA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Y ASTROFISICA</a:t>
            </a: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500" b="1" dirty="0">
              <a:solidFill>
                <a:prstClr val="black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APLICADAS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TECNOLOGIA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93" name="Rectangle 6"/>
          <p:cNvSpPr>
            <a:spLocks noChangeArrowheads="1"/>
          </p:cNvSpPr>
          <p:nvPr/>
        </p:nvSpPr>
        <p:spPr bwMode="auto">
          <a:xfrm>
            <a:off x="3187724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ESCUELAS</a:t>
            </a:r>
          </a:p>
        </p:txBody>
      </p:sp>
      <p:sp>
        <p:nvSpPr>
          <p:cNvPr id="180" name="Rectangle 7"/>
          <p:cNvSpPr>
            <a:spLocks noChangeArrowheads="1"/>
          </p:cNvSpPr>
          <p:nvPr/>
        </p:nvSpPr>
        <p:spPr bwMode="auto">
          <a:xfrm>
            <a:off x="1199976" y="4406280"/>
            <a:ext cx="1457326" cy="687388"/>
          </a:xfrm>
          <a:prstGeom prst="rect">
            <a:avLst/>
          </a:prstGeom>
          <a:pattFill prst="pct5">
            <a:fgClr>
              <a:srgbClr val="FFFFCC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FACULTADES </a:t>
            </a:r>
          </a:p>
        </p:txBody>
      </p:sp>
      <p:sp>
        <p:nvSpPr>
          <p:cNvPr id="181" name="Rectangle 8"/>
          <p:cNvSpPr>
            <a:spLocks noChangeArrowheads="1"/>
          </p:cNvSpPr>
          <p:nvPr/>
        </p:nvSpPr>
        <p:spPr bwMode="auto">
          <a:xfrm>
            <a:off x="7109648" y="4406280"/>
            <a:ext cx="1455539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 DE INVESTIGACION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CIENTIFICA</a:t>
            </a:r>
          </a:p>
        </p:txBody>
      </p:sp>
      <p:sp>
        <p:nvSpPr>
          <p:cNvPr id="182" name="Line 9"/>
          <p:cNvSpPr>
            <a:spLocks noChangeShapeType="1"/>
          </p:cNvSpPr>
          <p:nvPr/>
        </p:nvSpPr>
        <p:spPr bwMode="auto">
          <a:xfrm flipV="1">
            <a:off x="1795090" y="3947492"/>
            <a:ext cx="24991544" cy="158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3" name="Rectangle 12"/>
          <p:cNvSpPr>
            <a:spLocks noChangeArrowheads="1"/>
          </p:cNvSpPr>
          <p:nvPr/>
        </p:nvSpPr>
        <p:spPr bwMode="auto">
          <a:xfrm>
            <a:off x="9079531" y="5407996"/>
            <a:ext cx="1578199" cy="596619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5996" tIns="45714" rIns="0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LATINA Y EL CARIBE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INTERDISCIPLINARIAS EN CIENCIAS Y HUMANIDADES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REGIONAL DE INVESTIGACIONES MULTIDISCIPLINARIAS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NORTE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PENINSULAR EN HUMANIDADES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INVESTIGACIONES MULTIDISCIPLINARIAS SOBRE CHIAPAS Y LA FRONTERA SUR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Y ESTUDIOS DE 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CIUDAD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DE LA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DIVERSIDAD CULTURAL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INTERCULTURALIDAD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DERECHOS HUMANOS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ESTUDIOS DEL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BIOETICA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PROGRAMA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ESTUDIOS SOBRE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ASIA Y AFRICA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PROGRAMA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SOBRE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EDUCACIÓN SUPERIOR</a:t>
            </a:r>
          </a:p>
        </p:txBody>
      </p:sp>
      <p:sp>
        <p:nvSpPr>
          <p:cNvPr id="184" name="Rectangle 14"/>
          <p:cNvSpPr>
            <a:spLocks noChangeArrowheads="1"/>
          </p:cNvSpPr>
          <p:nvPr/>
        </p:nvSpPr>
        <p:spPr bwMode="auto">
          <a:xfrm>
            <a:off x="907953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HUMANIDADES</a:t>
            </a: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5136182" y="4330083"/>
            <a:ext cx="1457326" cy="6889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LA INVESTIGACION CIENTIFICA</a:t>
            </a:r>
          </a:p>
        </p:txBody>
      </p:sp>
      <p:sp>
        <p:nvSpPr>
          <p:cNvPr id="186" name="Rectangle 20"/>
          <p:cNvSpPr>
            <a:spLocks noChangeArrowheads="1"/>
          </p:cNvSpPr>
          <p:nvPr/>
        </p:nvSpPr>
        <p:spPr bwMode="auto">
          <a:xfrm>
            <a:off x="1875050" y="674067"/>
            <a:ext cx="7972426" cy="12618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UNIVERSIDAD NACIONAL AUTÓNOMA DE MÉXICO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ORGANIGRAMA GENERAL INDICATIVO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NOVIEMBRE 2018</a:t>
            </a:r>
            <a:endParaRPr lang="es-ES" altLang="es-MX" sz="19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7" name="Line 24"/>
          <p:cNvSpPr>
            <a:spLocks noChangeShapeType="1"/>
          </p:cNvSpPr>
          <p:nvPr/>
        </p:nvSpPr>
        <p:spPr bwMode="auto">
          <a:xfrm>
            <a:off x="1798265" y="394272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8" name="Line 25"/>
          <p:cNvSpPr>
            <a:spLocks noChangeShapeType="1"/>
          </p:cNvSpPr>
          <p:nvPr/>
        </p:nvSpPr>
        <p:spPr bwMode="auto">
          <a:xfrm>
            <a:off x="3850307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9" name="Line 26"/>
          <p:cNvSpPr>
            <a:spLocks noChangeShapeType="1"/>
          </p:cNvSpPr>
          <p:nvPr/>
        </p:nvSpPr>
        <p:spPr bwMode="auto">
          <a:xfrm>
            <a:off x="7732936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0" name="Line 27"/>
          <p:cNvSpPr>
            <a:spLocks noChangeShapeType="1"/>
          </p:cNvSpPr>
          <p:nvPr/>
        </p:nvSpPr>
        <p:spPr bwMode="auto">
          <a:xfrm>
            <a:off x="9783192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1" name="Line 28"/>
          <p:cNvSpPr>
            <a:spLocks noChangeShapeType="1"/>
          </p:cNvSpPr>
          <p:nvPr/>
        </p:nvSpPr>
        <p:spPr bwMode="auto">
          <a:xfrm>
            <a:off x="5793407" y="3949080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2" name="Line 29"/>
          <p:cNvSpPr>
            <a:spLocks noChangeShapeType="1"/>
          </p:cNvSpPr>
          <p:nvPr/>
        </p:nvSpPr>
        <p:spPr bwMode="auto">
          <a:xfrm>
            <a:off x="9783192" y="5019055"/>
            <a:ext cx="0" cy="30003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3" name="Line 31"/>
          <p:cNvSpPr>
            <a:spLocks noChangeShapeType="1"/>
          </p:cNvSpPr>
          <p:nvPr/>
        </p:nvSpPr>
        <p:spPr bwMode="auto">
          <a:xfrm>
            <a:off x="5793407" y="5015882"/>
            <a:ext cx="0" cy="303214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13024668" y="5396879"/>
            <a:ext cx="1457326" cy="5502324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ARTES VISUALES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CINEMATOGRAFICOS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CULTURAL UNIVERSITARIO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TLATELOLCO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 MUSICA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LITERATURA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DANZA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ACTIVIDADES CINEMATOGRAFICAS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REVISTA DE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MEXICO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RADIO UNAM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TELEVISION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solidFill>
                  <a:schemeClr val="accent3">
                    <a:lumMod val="50000"/>
                  </a:schemeClr>
                </a:solidFill>
                <a:latin typeface="Tahoma" charset="0"/>
              </a:rPr>
              <a:t> 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PUBLICACIONES Y FOMENTO EDITORIAL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CASA DEL LAGO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“MAESTRO JUAN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JOSE ARREOLA”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MUSEO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CHOPO</a:t>
            </a: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195" name="Rectangle 65"/>
          <p:cNvSpPr>
            <a:spLocks noChangeArrowheads="1"/>
          </p:cNvSpPr>
          <p:nvPr/>
        </p:nvSpPr>
        <p:spPr bwMode="auto">
          <a:xfrm>
            <a:off x="12295995" y="2540967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TRIBUNAL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UNIVERSITARIO</a:t>
            </a:r>
          </a:p>
        </p:txBody>
      </p:sp>
      <p:sp>
        <p:nvSpPr>
          <p:cNvPr id="197" name="Rectangle 67"/>
          <p:cNvSpPr>
            <a:spLocks noChangeArrowheads="1"/>
          </p:cNvSpPr>
          <p:nvPr/>
        </p:nvSpPr>
        <p:spPr bwMode="auto">
          <a:xfrm>
            <a:off x="14417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CONSEJOS ACADEMICOS</a:t>
            </a:r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14417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COLEGIO DE DIRECTORES</a:t>
            </a:r>
          </a:p>
        </p:txBody>
      </p:sp>
      <p:sp>
        <p:nvSpPr>
          <p:cNvPr id="199" name="Rectangle 69"/>
          <p:cNvSpPr>
            <a:spLocks noChangeArrowheads="1"/>
          </p:cNvSpPr>
          <p:nvPr/>
        </p:nvSpPr>
        <p:spPr bwMode="auto">
          <a:xfrm>
            <a:off x="12274563" y="1815479"/>
            <a:ext cx="1221582" cy="5222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72000" tIns="43178" rIns="72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DEFENSORIA DE LOS DERECHOS UNIVERSITARIOS</a:t>
            </a:r>
          </a:p>
        </p:txBody>
      </p:sp>
      <p:sp>
        <p:nvSpPr>
          <p:cNvPr id="200" name="Rectangle 70"/>
          <p:cNvSpPr>
            <a:spLocks noChangeArrowheads="1"/>
          </p:cNvSpPr>
          <p:nvPr/>
        </p:nvSpPr>
        <p:spPr bwMode="auto">
          <a:xfrm>
            <a:off x="17846689" y="25393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ASESOR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 COMPUTO</a:t>
            </a:r>
          </a:p>
        </p:txBody>
      </p:sp>
      <p:sp>
        <p:nvSpPr>
          <p:cNvPr id="201" name="Rectangle 71"/>
          <p:cNvSpPr>
            <a:spLocks noChangeArrowheads="1"/>
          </p:cNvSpPr>
          <p:nvPr/>
        </p:nvSpPr>
        <p:spPr bwMode="auto">
          <a:xfrm>
            <a:off x="17846689" y="18535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0800" tIns="43178" rIns="108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PLANEACION</a:t>
            </a:r>
          </a:p>
        </p:txBody>
      </p:sp>
      <p:sp>
        <p:nvSpPr>
          <p:cNvPr id="202" name="Rectangle 72"/>
          <p:cNvSpPr>
            <a:spLocks noChangeArrowheads="1"/>
          </p:cNvSpPr>
          <p:nvPr/>
        </p:nvSpPr>
        <p:spPr bwMode="auto">
          <a:xfrm>
            <a:off x="16107186" y="1104280"/>
            <a:ext cx="1221582" cy="4826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RECTOR</a:t>
            </a:r>
          </a:p>
        </p:txBody>
      </p:sp>
      <p:sp>
        <p:nvSpPr>
          <p:cNvPr id="203" name="Rectangle 73"/>
          <p:cNvSpPr>
            <a:spLocks noChangeArrowheads="1"/>
          </p:cNvSpPr>
          <p:nvPr/>
        </p:nvSpPr>
        <p:spPr bwMode="auto">
          <a:xfrm>
            <a:off x="12278136" y="753443"/>
            <a:ext cx="1221582" cy="4810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lumMod val="50000"/>
              </a:schemeClr>
            </a:outerShdw>
          </a:effectLst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08000" tIns="43178" rIns="108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UNIVERSITARIO</a:t>
            </a:r>
          </a:p>
        </p:txBody>
      </p:sp>
      <p:sp>
        <p:nvSpPr>
          <p:cNvPr id="204" name="Line 74"/>
          <p:cNvSpPr>
            <a:spLocks noChangeShapeType="1"/>
          </p:cNvSpPr>
          <p:nvPr/>
        </p:nvSpPr>
        <p:spPr bwMode="auto">
          <a:xfrm flipH="1">
            <a:off x="16657254" y="1586880"/>
            <a:ext cx="14288" cy="23495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5" name="Line 75"/>
          <p:cNvSpPr>
            <a:spLocks noChangeShapeType="1"/>
          </p:cNvSpPr>
          <p:nvPr/>
        </p:nvSpPr>
        <p:spPr bwMode="auto">
          <a:xfrm flipV="1">
            <a:off x="16676903" y="891555"/>
            <a:ext cx="1785" cy="1397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6" name="Line 77"/>
          <p:cNvSpPr>
            <a:spLocks noChangeShapeType="1"/>
          </p:cNvSpPr>
          <p:nvPr/>
        </p:nvSpPr>
        <p:spPr bwMode="auto">
          <a:xfrm>
            <a:off x="15639270" y="20313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7" name="Line 78"/>
          <p:cNvSpPr>
            <a:spLocks noChangeShapeType="1"/>
          </p:cNvSpPr>
          <p:nvPr/>
        </p:nvSpPr>
        <p:spPr bwMode="auto">
          <a:xfrm>
            <a:off x="15639270" y="2717179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8" name="Line 80"/>
          <p:cNvSpPr>
            <a:spLocks noChangeShapeType="1"/>
          </p:cNvSpPr>
          <p:nvPr/>
        </p:nvSpPr>
        <p:spPr bwMode="auto">
          <a:xfrm flipH="1" flipV="1">
            <a:off x="13488961" y="889967"/>
            <a:ext cx="15735794" cy="5556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9" name="Line 83"/>
          <p:cNvSpPr>
            <a:spLocks noChangeShapeType="1"/>
          </p:cNvSpPr>
          <p:nvPr/>
        </p:nvSpPr>
        <p:spPr bwMode="auto">
          <a:xfrm flipH="1">
            <a:off x="13924769" y="1193179"/>
            <a:ext cx="205740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0" name="Line 84"/>
          <p:cNvSpPr>
            <a:spLocks noChangeShapeType="1"/>
          </p:cNvSpPr>
          <p:nvPr/>
        </p:nvSpPr>
        <p:spPr bwMode="auto">
          <a:xfrm>
            <a:off x="13924769" y="1193179"/>
            <a:ext cx="0" cy="15240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1" name="Line 85"/>
          <p:cNvSpPr>
            <a:spLocks noChangeShapeType="1"/>
          </p:cNvSpPr>
          <p:nvPr/>
        </p:nvSpPr>
        <p:spPr bwMode="auto">
          <a:xfrm flipH="1">
            <a:off x="13496145" y="2717179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2" name="Line 86"/>
          <p:cNvSpPr>
            <a:spLocks noChangeShapeType="1"/>
          </p:cNvSpPr>
          <p:nvPr/>
        </p:nvSpPr>
        <p:spPr bwMode="auto">
          <a:xfrm>
            <a:off x="13496145" y="2107579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14972329" y="5400006"/>
            <a:ext cx="1457326" cy="3817117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DE DESARROLLO EDUCATIVO E INNOVACION CURRICULAR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 EL CONSEJO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GENERAL DE ESTUDIOS DE POSGRADO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ADMINISTRACION ESCOLAR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DEL PERSONAL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ACADEMICO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BIBLIOTECAS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INCORPORACION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REVALIDACION DE ESTUDIOS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ORIENTACION Y ATENCION EDUCATIVA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PROGRAMA DE VINCULACION CON LOS EGRESADOS DE LA UNAM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4" name="Rectangle 88"/>
          <p:cNvSpPr>
            <a:spLocks noChangeArrowheads="1"/>
          </p:cNvSpPr>
          <p:nvPr/>
        </p:nvSpPr>
        <p:spPr bwMode="auto">
          <a:xfrm>
            <a:off x="16933711" y="5396883"/>
            <a:ext cx="1457326" cy="1875331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OBRAS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CONSERVACION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PERSONAL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PROVEEDURIA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ADMINISTRATIVOS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PRESUPUESTO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5" name="Rectangle 89"/>
          <p:cNvSpPr>
            <a:spLocks noChangeArrowheads="1"/>
          </p:cNvSpPr>
          <p:nvPr/>
        </p:nvSpPr>
        <p:spPr bwMode="auto">
          <a:xfrm>
            <a:off x="20579953" y="5664408"/>
            <a:ext cx="1457326" cy="3043003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UNIVERSIDAD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ABIERTA Y EDUCACION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DISTANCIA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COORDINACION UNIVERSITARIA PARA LA SUSTENTABILIDAD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COMPUTO Y DE TECNOLOGIAS DE INFORMACION Y COMUNICACIÓN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DEL DEPORTE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EVALUACION INSTITUCIONAL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PLANEACION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REPOSITORIOS UNIVERSITARIOS</a:t>
            </a:r>
          </a:p>
        </p:txBody>
      </p:sp>
      <p:sp>
        <p:nvSpPr>
          <p:cNvPr id="216" name="Rectangle 94"/>
          <p:cNvSpPr>
            <a:spLocks noChangeArrowheads="1"/>
          </p:cNvSpPr>
          <p:nvPr/>
        </p:nvSpPr>
        <p:spPr bwMode="auto">
          <a:xfrm>
            <a:off x="1302466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COORDINACION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DIFUSION CULTURAL</a:t>
            </a:r>
          </a:p>
        </p:txBody>
      </p:sp>
      <p:sp>
        <p:nvSpPr>
          <p:cNvPr id="217" name="Rectangle 96"/>
          <p:cNvSpPr>
            <a:spLocks noChangeArrowheads="1"/>
          </p:cNvSpPr>
          <p:nvPr/>
        </p:nvSpPr>
        <p:spPr bwMode="auto">
          <a:xfrm>
            <a:off x="16933711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ADMINISTRATIVA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8" name="Rectangle 95"/>
          <p:cNvSpPr>
            <a:spLocks noChangeArrowheads="1"/>
          </p:cNvSpPr>
          <p:nvPr/>
        </p:nvSpPr>
        <p:spPr bwMode="auto">
          <a:xfrm>
            <a:off x="14961738" y="42411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GENERAL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9" name="Rectangle 97"/>
          <p:cNvSpPr>
            <a:spLocks noChangeArrowheads="1"/>
          </p:cNvSpPr>
          <p:nvPr/>
        </p:nvSpPr>
        <p:spPr bwMode="auto">
          <a:xfrm>
            <a:off x="19607008" y="43300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SECRETARIA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 DESARROLLO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INSTITUCIONAL</a:t>
            </a:r>
          </a:p>
        </p:txBody>
      </p:sp>
      <p:sp>
        <p:nvSpPr>
          <p:cNvPr id="220" name="Line 98"/>
          <p:cNvSpPr>
            <a:spLocks noChangeShapeType="1"/>
          </p:cNvSpPr>
          <p:nvPr/>
        </p:nvSpPr>
        <p:spPr bwMode="auto">
          <a:xfrm flipV="1">
            <a:off x="15647538" y="3936379"/>
            <a:ext cx="0" cy="228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1" name="Rectangle 105"/>
          <p:cNvSpPr>
            <a:spLocks noChangeArrowheads="1"/>
          </p:cNvSpPr>
          <p:nvPr/>
        </p:nvSpPr>
        <p:spPr bwMode="auto">
          <a:xfrm>
            <a:off x="19920163" y="764558"/>
            <a:ext cx="1221582" cy="51117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JUNTA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 GOBIERNO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>
              <a:latin typeface="Tahoma" charset="0"/>
            </a:endParaRPr>
          </a:p>
        </p:txBody>
      </p:sp>
      <p:sp>
        <p:nvSpPr>
          <p:cNvPr id="222" name="Rectangle 120"/>
          <p:cNvSpPr>
            <a:spLocks noChangeArrowheads="1"/>
          </p:cNvSpPr>
          <p:nvPr/>
        </p:nvSpPr>
        <p:spPr bwMode="auto">
          <a:xfrm>
            <a:off x="17860975" y="3237879"/>
            <a:ext cx="1221582" cy="53975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DIRECCION GENERAL DE COMUNICACION SOCIAL</a:t>
            </a:r>
          </a:p>
        </p:txBody>
      </p:sp>
      <p:sp>
        <p:nvSpPr>
          <p:cNvPr id="224" name="Rectangle 122"/>
          <p:cNvSpPr>
            <a:spLocks noChangeArrowheads="1"/>
          </p:cNvSpPr>
          <p:nvPr/>
        </p:nvSpPr>
        <p:spPr bwMode="auto">
          <a:xfrm>
            <a:off x="11081568" y="5244480"/>
            <a:ext cx="1457326" cy="476403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ANTROPOLOGICAS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BIBLIOGRAFICAS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ECONOMICAS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ESTETICAS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 FILOSOFICAS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HISTORICAS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JURIDICAS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INSTITUTO 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EDUCACION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INSTITUTO DE INVESTIGACIONES BIBLIOTECOLOGICAS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Y DE LA INFORMACION</a:t>
            </a:r>
          </a:p>
        </p:txBody>
      </p:sp>
      <p:sp>
        <p:nvSpPr>
          <p:cNvPr id="225" name="Rectangle 123"/>
          <p:cNvSpPr>
            <a:spLocks noChangeArrowheads="1"/>
          </p:cNvSpPr>
          <p:nvPr/>
        </p:nvSpPr>
        <p:spPr bwMode="auto">
          <a:xfrm>
            <a:off x="11081568" y="4406280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HUMANIDADES</a:t>
            </a:r>
          </a:p>
        </p:txBody>
      </p:sp>
      <p:sp>
        <p:nvSpPr>
          <p:cNvPr id="226" name="Line 127"/>
          <p:cNvSpPr>
            <a:spLocks noChangeShapeType="1"/>
          </p:cNvSpPr>
          <p:nvPr/>
        </p:nvSpPr>
        <p:spPr bwMode="auto">
          <a:xfrm>
            <a:off x="13710468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7" name="Line 128"/>
          <p:cNvSpPr>
            <a:spLocks noChangeShapeType="1"/>
          </p:cNvSpPr>
          <p:nvPr/>
        </p:nvSpPr>
        <p:spPr bwMode="auto">
          <a:xfrm>
            <a:off x="13710468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8" name="Line 129"/>
          <p:cNvSpPr>
            <a:spLocks noChangeShapeType="1"/>
          </p:cNvSpPr>
          <p:nvPr/>
        </p:nvSpPr>
        <p:spPr bwMode="auto">
          <a:xfrm>
            <a:off x="17619511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9" name="Line 130"/>
          <p:cNvSpPr>
            <a:spLocks noChangeShapeType="1"/>
          </p:cNvSpPr>
          <p:nvPr/>
        </p:nvSpPr>
        <p:spPr bwMode="auto">
          <a:xfrm>
            <a:off x="17619511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0" name="Line 131"/>
          <p:cNvSpPr>
            <a:spLocks noChangeShapeType="1"/>
          </p:cNvSpPr>
          <p:nvPr/>
        </p:nvSpPr>
        <p:spPr bwMode="auto">
          <a:xfrm>
            <a:off x="20303524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1" name="Line 132"/>
          <p:cNvSpPr>
            <a:spLocks noChangeShapeType="1"/>
          </p:cNvSpPr>
          <p:nvPr/>
        </p:nvSpPr>
        <p:spPr bwMode="auto">
          <a:xfrm>
            <a:off x="21245095" y="5270704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2" name="Line 133"/>
          <p:cNvSpPr>
            <a:spLocks noChangeShapeType="1"/>
          </p:cNvSpPr>
          <p:nvPr/>
        </p:nvSpPr>
        <p:spPr bwMode="auto">
          <a:xfrm>
            <a:off x="11767368" y="3949079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3" name="Rectangle 35"/>
          <p:cNvSpPr>
            <a:spLocks noChangeArrowheads="1"/>
          </p:cNvSpPr>
          <p:nvPr/>
        </p:nvSpPr>
        <p:spPr bwMode="auto">
          <a:xfrm>
            <a:off x="28496092" y="5396883"/>
            <a:ext cx="1457326" cy="143214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FINANZAS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CONTROL PRESUPUESTAL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DEL PATRIMONIO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UNIVERSITARIO</a:t>
            </a:r>
          </a:p>
        </p:txBody>
      </p:sp>
      <p:sp>
        <p:nvSpPr>
          <p:cNvPr id="234" name="Rectangle 36"/>
          <p:cNvSpPr>
            <a:spLocks noChangeArrowheads="1"/>
          </p:cNvSpPr>
          <p:nvPr/>
        </p:nvSpPr>
        <p:spPr bwMode="auto">
          <a:xfrm>
            <a:off x="30382042" y="5396883"/>
            <a:ext cx="1457326" cy="1592089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AUDITORIA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INTERNA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PARA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PREVENCION Y MEJORA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DE LA GESTION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RESPONSABILIDADES INCONFORMIDADES, QUEJAS Y REGISTRO PATRIMONIAL</a:t>
            </a:r>
          </a:p>
        </p:txBody>
      </p:sp>
      <p:sp>
        <p:nvSpPr>
          <p:cNvPr id="235" name="Rectangle 39"/>
          <p:cNvSpPr>
            <a:spLocks noChangeArrowheads="1"/>
          </p:cNvSpPr>
          <p:nvPr/>
        </p:nvSpPr>
        <p:spPr bwMode="auto">
          <a:xfrm>
            <a:off x="29319378" y="7486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>
                <a:latin typeface="Tahoma" charset="0"/>
              </a:rPr>
              <a:t>PATRONATO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latin typeface="Tahoma" charset="0"/>
              </a:rPr>
              <a:t>UNIVERSITARIO</a:t>
            </a:r>
            <a:endParaRPr lang="es-ES_tradnl" altLang="es-MX" sz="8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36" name="Rectangle 44"/>
          <p:cNvSpPr>
            <a:spLocks noChangeArrowheads="1"/>
          </p:cNvSpPr>
          <p:nvPr/>
        </p:nvSpPr>
        <p:spPr bwMode="auto">
          <a:xfrm>
            <a:off x="2849609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TESORERIA</a:t>
            </a:r>
          </a:p>
        </p:txBody>
      </p:sp>
      <p:sp>
        <p:nvSpPr>
          <p:cNvPr id="237" name="Rectangle 46"/>
          <p:cNvSpPr>
            <a:spLocks noChangeArrowheads="1"/>
          </p:cNvSpPr>
          <p:nvPr/>
        </p:nvSpPr>
        <p:spPr bwMode="auto">
          <a:xfrm>
            <a:off x="30382042" y="4330080"/>
            <a:ext cx="1457326" cy="6619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CONTRALORIA</a:t>
            </a:r>
          </a:p>
        </p:txBody>
      </p:sp>
      <p:sp>
        <p:nvSpPr>
          <p:cNvPr id="238" name="Line 49"/>
          <p:cNvSpPr>
            <a:spLocks noChangeShapeType="1"/>
          </p:cNvSpPr>
          <p:nvPr/>
        </p:nvSpPr>
        <p:spPr bwMode="auto">
          <a:xfrm flipV="1">
            <a:off x="30041316" y="1434479"/>
            <a:ext cx="7144" cy="2514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9" name="Rectangle 51"/>
          <p:cNvSpPr>
            <a:spLocks noChangeArrowheads="1"/>
          </p:cNvSpPr>
          <p:nvPr/>
        </p:nvSpPr>
        <p:spPr bwMode="auto">
          <a:xfrm>
            <a:off x="22490125" y="5409580"/>
            <a:ext cx="1457326" cy="171931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ANALISIS, PROTECCION Y SEGURIDAD 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ATENCION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COMUNIDAD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DIRECCION GENERAL DE ATENCION A LA SALUD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SERVICIOS GENERALES Y MOVILIDAD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40" name="Rectangle 52"/>
          <p:cNvSpPr>
            <a:spLocks noChangeArrowheads="1"/>
          </p:cNvSpPr>
          <p:nvPr/>
        </p:nvSpPr>
        <p:spPr bwMode="auto">
          <a:xfrm>
            <a:off x="24364633" y="5396881"/>
            <a:ext cx="1457326" cy="100967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ASUNTOS JURIDICOS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LEGISLACION UNIVERSITARIA</a:t>
            </a:r>
          </a:p>
        </p:txBody>
      </p:sp>
      <p:sp>
        <p:nvSpPr>
          <p:cNvPr id="241" name="Rectangle 55"/>
          <p:cNvSpPr>
            <a:spLocks noChangeArrowheads="1"/>
          </p:cNvSpPr>
          <p:nvPr/>
        </p:nvSpPr>
        <p:spPr bwMode="auto">
          <a:xfrm>
            <a:off x="24364633" y="4330079"/>
            <a:ext cx="1457326" cy="685800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ABOGACIA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GENERAL</a:t>
            </a:r>
          </a:p>
        </p:txBody>
      </p:sp>
      <p:sp>
        <p:nvSpPr>
          <p:cNvPr id="242" name="Rectangle 57"/>
          <p:cNvSpPr>
            <a:spLocks noChangeArrowheads="1"/>
          </p:cNvSpPr>
          <p:nvPr/>
        </p:nvSpPr>
        <p:spPr bwMode="auto">
          <a:xfrm>
            <a:off x="22490125" y="4330079"/>
            <a:ext cx="1457326" cy="804866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SECRETARIA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DE PREVENCION,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ATENCION 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SEGURIDAD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latin typeface="Tahoma" charset="0"/>
              </a:rPr>
              <a:t> UNIVERSITARIA</a:t>
            </a:r>
          </a:p>
        </p:txBody>
      </p:sp>
      <p:sp>
        <p:nvSpPr>
          <p:cNvPr id="243" name="Line 62"/>
          <p:cNvSpPr>
            <a:spLocks noChangeShapeType="1"/>
          </p:cNvSpPr>
          <p:nvPr/>
        </p:nvSpPr>
        <p:spPr bwMode="auto">
          <a:xfrm>
            <a:off x="24964709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4" name="Line 63"/>
          <p:cNvSpPr>
            <a:spLocks noChangeShapeType="1"/>
          </p:cNvSpPr>
          <p:nvPr/>
        </p:nvSpPr>
        <p:spPr bwMode="auto">
          <a:xfrm>
            <a:off x="24964709" y="50158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5" name="Line 64"/>
          <p:cNvSpPr>
            <a:spLocks noChangeShapeType="1"/>
          </p:cNvSpPr>
          <p:nvPr/>
        </p:nvSpPr>
        <p:spPr bwMode="auto">
          <a:xfrm>
            <a:off x="23175926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7" name="Line 66"/>
          <p:cNvSpPr>
            <a:spLocks noChangeShapeType="1"/>
          </p:cNvSpPr>
          <p:nvPr/>
        </p:nvSpPr>
        <p:spPr bwMode="auto">
          <a:xfrm>
            <a:off x="29181893" y="394907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8" name="Line 67"/>
          <p:cNvSpPr>
            <a:spLocks noChangeShapeType="1"/>
          </p:cNvSpPr>
          <p:nvPr/>
        </p:nvSpPr>
        <p:spPr bwMode="auto">
          <a:xfrm>
            <a:off x="29181893" y="4987307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9" name="Line 68"/>
          <p:cNvSpPr>
            <a:spLocks noChangeShapeType="1"/>
          </p:cNvSpPr>
          <p:nvPr/>
        </p:nvSpPr>
        <p:spPr bwMode="auto">
          <a:xfrm>
            <a:off x="30982117" y="4977782"/>
            <a:ext cx="0" cy="314326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0" name="Line 69"/>
          <p:cNvSpPr>
            <a:spLocks noChangeShapeType="1"/>
          </p:cNvSpPr>
          <p:nvPr/>
        </p:nvSpPr>
        <p:spPr bwMode="auto">
          <a:xfrm>
            <a:off x="29172967" y="3953842"/>
            <a:ext cx="1862733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1" name="Line 70"/>
          <p:cNvSpPr>
            <a:spLocks noChangeShapeType="1"/>
          </p:cNvSpPr>
          <p:nvPr/>
        </p:nvSpPr>
        <p:spPr bwMode="auto">
          <a:xfrm>
            <a:off x="31035696" y="394749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2" name="Rectangle 79"/>
          <p:cNvSpPr>
            <a:spLocks noChangeArrowheads="1"/>
          </p:cNvSpPr>
          <p:nvPr/>
        </p:nvSpPr>
        <p:spPr bwMode="auto">
          <a:xfrm>
            <a:off x="26227843" y="5400055"/>
            <a:ext cx="1298377" cy="1006502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COORDINACION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INNOVACION Y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DE TRANSPARENCIA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LA UNAM</a:t>
            </a:r>
          </a:p>
        </p:txBody>
      </p:sp>
      <p:sp>
        <p:nvSpPr>
          <p:cNvPr id="253" name="Line 80"/>
          <p:cNvSpPr>
            <a:spLocks noChangeShapeType="1"/>
          </p:cNvSpPr>
          <p:nvPr/>
        </p:nvSpPr>
        <p:spPr bwMode="auto">
          <a:xfrm flipV="1">
            <a:off x="26786634" y="3940879"/>
            <a:ext cx="0" cy="13589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4" name="Rectangle 89"/>
          <p:cNvSpPr>
            <a:spLocks noChangeArrowheads="1"/>
          </p:cNvSpPr>
          <p:nvPr/>
        </p:nvSpPr>
        <p:spPr bwMode="auto">
          <a:xfrm>
            <a:off x="18796918" y="6744527"/>
            <a:ext cx="1457326" cy="959735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DIRECCION GENERAL DE COOPERACION E INTERNACIONALIZACION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UNAM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CENTRO DE ENSEÑANZA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PARA EXTRANJEROS</a:t>
            </a:r>
          </a:p>
        </p:txBody>
      </p:sp>
      <p:sp>
        <p:nvSpPr>
          <p:cNvPr id="255" name="Rectangle 97"/>
          <p:cNvSpPr>
            <a:spLocks noChangeArrowheads="1"/>
          </p:cNvSpPr>
          <p:nvPr/>
        </p:nvSpPr>
        <p:spPr bwMode="auto">
          <a:xfrm>
            <a:off x="18797755" y="5654831"/>
            <a:ext cx="1457326" cy="687388"/>
          </a:xfrm>
          <a:prstGeom prst="rect">
            <a:avLst/>
          </a:prstGeom>
          <a:pattFill prst="pct5">
            <a:fgClr>
              <a:srgbClr val="FFFF99"/>
            </a:fgClr>
            <a:bgClr>
              <a:srgbClr val="FFFFCC"/>
            </a:bgClr>
          </a:patt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wrap="squar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COORDINACION DE RELACIONES Y ASUNTOS INTERNACIONALES</a:t>
            </a:r>
          </a:p>
        </p:txBody>
      </p:sp>
      <p:sp>
        <p:nvSpPr>
          <p:cNvPr id="256" name="Line 130"/>
          <p:cNvSpPr>
            <a:spLocks noChangeShapeType="1"/>
          </p:cNvSpPr>
          <p:nvPr/>
        </p:nvSpPr>
        <p:spPr bwMode="auto">
          <a:xfrm>
            <a:off x="19444991" y="6336109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7" name="Line 132"/>
          <p:cNvSpPr>
            <a:spLocks noChangeShapeType="1"/>
          </p:cNvSpPr>
          <p:nvPr/>
        </p:nvSpPr>
        <p:spPr bwMode="auto">
          <a:xfrm>
            <a:off x="19440891" y="5268289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8" name="Line 131"/>
          <p:cNvSpPr>
            <a:spLocks noChangeShapeType="1"/>
          </p:cNvSpPr>
          <p:nvPr/>
        </p:nvSpPr>
        <p:spPr bwMode="auto">
          <a:xfrm>
            <a:off x="15683421" y="4922887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cxnSp>
        <p:nvCxnSpPr>
          <p:cNvPr id="259" name="258 Conector recto"/>
          <p:cNvCxnSpPr/>
          <p:nvPr/>
        </p:nvCxnSpPr>
        <p:spPr>
          <a:xfrm>
            <a:off x="19433561" y="5265782"/>
            <a:ext cx="1818000" cy="492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Rectangle 68">
            <a:extLst>
              <a:ext uri="{FF2B5EF4-FFF2-40B4-BE49-F238E27FC236}">
                <a16:creationId xmlns:a16="http://schemas.microsoft.com/office/drawing/2014/main" id="{DB70EA67-EDEC-A74B-982B-939C95B04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14544" y="3237879"/>
            <a:ext cx="1221582" cy="50663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 DIFUSIÓN CULTURAL</a:t>
            </a:r>
          </a:p>
        </p:txBody>
      </p:sp>
      <p:sp>
        <p:nvSpPr>
          <p:cNvPr id="94" name="Line 121">
            <a:extLst>
              <a:ext uri="{FF2B5EF4-FFF2-40B4-BE49-F238E27FC236}">
                <a16:creationId xmlns:a16="http://schemas.microsoft.com/office/drawing/2014/main" id="{662C4523-C06F-E741-BC9B-7608B6924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40396" y="3384476"/>
            <a:ext cx="2142000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81151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5413</TotalTime>
  <Words>961</Words>
  <Application>Microsoft Macintosh PowerPoint</Application>
  <PresentationFormat>Personalizado</PresentationFormat>
  <Paragraphs>498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Tema de Office</vt:lpstr>
      <vt:lpstr>Presentación de PowerPoint</vt:lpstr>
    </vt:vector>
  </TitlesOfParts>
  <Company>unam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dgpo</dc:creator>
  <cp:lastModifiedBy>jrivera@unam.mx</cp:lastModifiedBy>
  <cp:revision>206</cp:revision>
  <cp:lastPrinted>2018-11-05T19:33:24Z</cp:lastPrinted>
  <dcterms:created xsi:type="dcterms:W3CDTF">2014-03-25T15:53:05Z</dcterms:created>
  <dcterms:modified xsi:type="dcterms:W3CDTF">2019-01-17T00:14:39Z</dcterms:modified>
</cp:coreProperties>
</file>