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1324550" cy="14401800"/>
  <p:notesSz cx="14782800" cy="9296400"/>
  <p:defaultTextStyle>
    <a:defPPr>
      <a:defRPr lang="es-MX"/>
    </a:defPPr>
    <a:lvl1pPr marL="0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1pPr>
    <a:lvl2pPr marL="1011368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2pPr>
    <a:lvl3pPr marL="2022735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3pPr>
    <a:lvl4pPr marL="3034103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4pPr>
    <a:lvl5pPr marL="4045471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5pPr>
    <a:lvl6pPr marL="5056838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6pPr>
    <a:lvl7pPr marL="6068206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7pPr>
    <a:lvl8pPr marL="7079574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8pPr>
    <a:lvl9pPr marL="8090942" algn="l" defTabSz="2022735" rtl="0" eaLnBrk="1" latinLnBrk="0" hangingPunct="1">
      <a:defRPr sz="4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C6AB6"/>
    <a:srgbClr val="CCECFF"/>
    <a:srgbClr val="2E6EBC"/>
    <a:srgbClr val="3072C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6" y="294"/>
      </p:cViewPr>
      <p:guideLst>
        <p:guide orient="horz" pos="4536"/>
        <p:guide pos="9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349342" y="4473895"/>
            <a:ext cx="26625867" cy="308705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98685" y="8161020"/>
            <a:ext cx="21927185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11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22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034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045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056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068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079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090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751364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205706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2710300" y="576746"/>
            <a:ext cx="7048024" cy="1228820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566228" y="576746"/>
            <a:ext cx="20621995" cy="1228820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203319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4417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74425" y="9254495"/>
            <a:ext cx="26625867" cy="2860358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474425" y="6104099"/>
            <a:ext cx="26625867" cy="3150394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11368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22735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3pPr>
            <a:lvl4pPr marL="3034103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45471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56838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6820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79574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90942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141183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566228" y="3360425"/>
            <a:ext cx="13835010" cy="9504522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923315" y="3360425"/>
            <a:ext cx="13835010" cy="9504522"/>
          </a:xfrm>
        </p:spPr>
        <p:txBody>
          <a:bodyPr/>
          <a:lstStyle>
            <a:lvl1pPr>
              <a:defRPr sz="6300"/>
            </a:lvl1pPr>
            <a:lvl2pPr>
              <a:defRPr sz="54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87789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66227" y="3223738"/>
            <a:ext cx="13840449" cy="1343500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11368" indent="0">
              <a:buNone/>
              <a:defRPr sz="4400" b="1"/>
            </a:lvl2pPr>
            <a:lvl3pPr marL="2022735" indent="0">
              <a:buNone/>
              <a:defRPr sz="4000" b="1"/>
            </a:lvl3pPr>
            <a:lvl4pPr marL="3034103" indent="0">
              <a:buNone/>
              <a:defRPr sz="3500" b="1"/>
            </a:lvl4pPr>
            <a:lvl5pPr marL="4045471" indent="0">
              <a:buNone/>
              <a:defRPr sz="3500" b="1"/>
            </a:lvl5pPr>
            <a:lvl6pPr marL="5056838" indent="0">
              <a:buNone/>
              <a:defRPr sz="3500" b="1"/>
            </a:lvl6pPr>
            <a:lvl7pPr marL="6068206" indent="0">
              <a:buNone/>
              <a:defRPr sz="3500" b="1"/>
            </a:lvl7pPr>
            <a:lvl8pPr marL="7079574" indent="0">
              <a:buNone/>
              <a:defRPr sz="3500" b="1"/>
            </a:lvl8pPr>
            <a:lvl9pPr marL="8090942" indent="0">
              <a:buNone/>
              <a:defRPr sz="3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566227" y="4567238"/>
            <a:ext cx="13840449" cy="8297706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5912442" y="3223738"/>
            <a:ext cx="13845886" cy="1343500"/>
          </a:xfrm>
        </p:spPr>
        <p:txBody>
          <a:bodyPr anchor="b"/>
          <a:lstStyle>
            <a:lvl1pPr marL="0" indent="0">
              <a:buNone/>
              <a:defRPr sz="5400" b="1"/>
            </a:lvl1pPr>
            <a:lvl2pPr marL="1011368" indent="0">
              <a:buNone/>
              <a:defRPr sz="4400" b="1"/>
            </a:lvl2pPr>
            <a:lvl3pPr marL="2022735" indent="0">
              <a:buNone/>
              <a:defRPr sz="4000" b="1"/>
            </a:lvl3pPr>
            <a:lvl4pPr marL="3034103" indent="0">
              <a:buNone/>
              <a:defRPr sz="3500" b="1"/>
            </a:lvl4pPr>
            <a:lvl5pPr marL="4045471" indent="0">
              <a:buNone/>
              <a:defRPr sz="3500" b="1"/>
            </a:lvl5pPr>
            <a:lvl6pPr marL="5056838" indent="0">
              <a:buNone/>
              <a:defRPr sz="3500" b="1"/>
            </a:lvl6pPr>
            <a:lvl7pPr marL="6068206" indent="0">
              <a:buNone/>
              <a:defRPr sz="3500" b="1"/>
            </a:lvl7pPr>
            <a:lvl8pPr marL="7079574" indent="0">
              <a:buNone/>
              <a:defRPr sz="3500" b="1"/>
            </a:lvl8pPr>
            <a:lvl9pPr marL="8090942" indent="0">
              <a:buNone/>
              <a:defRPr sz="3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5912442" y="4567238"/>
            <a:ext cx="13845886" cy="8297706"/>
          </a:xfrm>
        </p:spPr>
        <p:txBody>
          <a:bodyPr/>
          <a:lstStyle>
            <a:lvl1pPr>
              <a:defRPr sz="5400"/>
            </a:lvl1pPr>
            <a:lvl2pPr>
              <a:defRPr sz="4400"/>
            </a:lvl2pPr>
            <a:lvl3pPr>
              <a:defRPr sz="4000"/>
            </a:lvl3pPr>
            <a:lvl4pPr>
              <a:defRPr sz="3500"/>
            </a:lvl4pPr>
            <a:lvl5pPr>
              <a:defRPr sz="3500"/>
            </a:lvl5pPr>
            <a:lvl6pPr>
              <a:defRPr sz="3500"/>
            </a:lvl6pPr>
            <a:lvl7pPr>
              <a:defRPr sz="3500"/>
            </a:lvl7pPr>
            <a:lvl8pPr>
              <a:defRPr sz="3500"/>
            </a:lvl8pPr>
            <a:lvl9pPr>
              <a:defRPr sz="3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9926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630861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173318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66230" y="573406"/>
            <a:ext cx="10305561" cy="2440306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2247035" y="573407"/>
            <a:ext cx="17511294" cy="12291538"/>
          </a:xfrm>
        </p:spPr>
        <p:txBody>
          <a:bodyPr/>
          <a:lstStyle>
            <a:lvl1pPr>
              <a:defRPr sz="7100"/>
            </a:lvl1pPr>
            <a:lvl2pPr>
              <a:defRPr sz="6300"/>
            </a:lvl2pPr>
            <a:lvl3pPr>
              <a:defRPr sz="54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66230" y="3013711"/>
            <a:ext cx="10305561" cy="9851232"/>
          </a:xfrm>
        </p:spPr>
        <p:txBody>
          <a:bodyPr/>
          <a:lstStyle>
            <a:lvl1pPr marL="0" indent="0">
              <a:buNone/>
              <a:defRPr sz="3100"/>
            </a:lvl1pPr>
            <a:lvl2pPr marL="1011368" indent="0">
              <a:buNone/>
              <a:defRPr sz="2600"/>
            </a:lvl2pPr>
            <a:lvl3pPr marL="2022735" indent="0">
              <a:buNone/>
              <a:defRPr sz="2200"/>
            </a:lvl3pPr>
            <a:lvl4pPr marL="3034103" indent="0">
              <a:buNone/>
              <a:defRPr sz="2000"/>
            </a:lvl4pPr>
            <a:lvl5pPr marL="4045471" indent="0">
              <a:buNone/>
              <a:defRPr sz="2000"/>
            </a:lvl5pPr>
            <a:lvl6pPr marL="5056838" indent="0">
              <a:buNone/>
              <a:defRPr sz="2000"/>
            </a:lvl6pPr>
            <a:lvl7pPr marL="6068206" indent="0">
              <a:buNone/>
              <a:defRPr sz="2000"/>
            </a:lvl7pPr>
            <a:lvl8pPr marL="7079574" indent="0">
              <a:buNone/>
              <a:defRPr sz="2000"/>
            </a:lvl8pPr>
            <a:lvl9pPr marL="8090942" indent="0">
              <a:buNone/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80177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39831" y="10081263"/>
            <a:ext cx="18794730" cy="119015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139831" y="1286828"/>
            <a:ext cx="18794730" cy="8641080"/>
          </a:xfrm>
        </p:spPr>
        <p:txBody>
          <a:bodyPr/>
          <a:lstStyle>
            <a:lvl1pPr marL="0" indent="0">
              <a:buNone/>
              <a:defRPr sz="7100"/>
            </a:lvl1pPr>
            <a:lvl2pPr marL="1011368" indent="0">
              <a:buNone/>
              <a:defRPr sz="6300"/>
            </a:lvl2pPr>
            <a:lvl3pPr marL="2022735" indent="0">
              <a:buNone/>
              <a:defRPr sz="5400"/>
            </a:lvl3pPr>
            <a:lvl4pPr marL="3034103" indent="0">
              <a:buNone/>
              <a:defRPr sz="4400"/>
            </a:lvl4pPr>
            <a:lvl5pPr marL="4045471" indent="0">
              <a:buNone/>
              <a:defRPr sz="4400"/>
            </a:lvl5pPr>
            <a:lvl6pPr marL="5056838" indent="0">
              <a:buNone/>
              <a:defRPr sz="4400"/>
            </a:lvl6pPr>
            <a:lvl7pPr marL="6068206" indent="0">
              <a:buNone/>
              <a:defRPr sz="4400"/>
            </a:lvl7pPr>
            <a:lvl8pPr marL="7079574" indent="0">
              <a:buNone/>
              <a:defRPr sz="4400"/>
            </a:lvl8pPr>
            <a:lvl9pPr marL="8090942" indent="0">
              <a:buNone/>
              <a:defRPr sz="44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139831" y="11271413"/>
            <a:ext cx="18794730" cy="1690210"/>
          </a:xfrm>
        </p:spPr>
        <p:txBody>
          <a:bodyPr/>
          <a:lstStyle>
            <a:lvl1pPr marL="0" indent="0">
              <a:buNone/>
              <a:defRPr sz="3100"/>
            </a:lvl1pPr>
            <a:lvl2pPr marL="1011368" indent="0">
              <a:buNone/>
              <a:defRPr sz="2600"/>
            </a:lvl2pPr>
            <a:lvl3pPr marL="2022735" indent="0">
              <a:buNone/>
              <a:defRPr sz="2200"/>
            </a:lvl3pPr>
            <a:lvl4pPr marL="3034103" indent="0">
              <a:buNone/>
              <a:defRPr sz="2000"/>
            </a:lvl4pPr>
            <a:lvl5pPr marL="4045471" indent="0">
              <a:buNone/>
              <a:defRPr sz="2000"/>
            </a:lvl5pPr>
            <a:lvl6pPr marL="5056838" indent="0">
              <a:buNone/>
              <a:defRPr sz="2000"/>
            </a:lvl6pPr>
            <a:lvl7pPr marL="6068206" indent="0">
              <a:buNone/>
              <a:defRPr sz="2000"/>
            </a:lvl7pPr>
            <a:lvl8pPr marL="7079574" indent="0">
              <a:buNone/>
              <a:defRPr sz="2000"/>
            </a:lvl8pPr>
            <a:lvl9pPr marL="8090942" indent="0">
              <a:buNone/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2014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566229" y="576740"/>
            <a:ext cx="28192095" cy="2400300"/>
          </a:xfrm>
          <a:prstGeom prst="rect">
            <a:avLst/>
          </a:prstGeom>
        </p:spPr>
        <p:txBody>
          <a:bodyPr vert="horz" lIns="202273" tIns="101137" rIns="202273" bIns="101137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566229" y="3360425"/>
            <a:ext cx="28192095" cy="9504522"/>
          </a:xfrm>
          <a:prstGeom prst="rect">
            <a:avLst/>
          </a:prstGeom>
        </p:spPr>
        <p:txBody>
          <a:bodyPr vert="horz" lIns="202273" tIns="101137" rIns="202273" bIns="101137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566229" y="13348341"/>
            <a:ext cx="7309062" cy="766763"/>
          </a:xfrm>
          <a:prstGeom prst="rect">
            <a:avLst/>
          </a:prstGeom>
        </p:spPr>
        <p:txBody>
          <a:bodyPr vert="horz" lIns="202273" tIns="101137" rIns="202273" bIns="101137" rtlCol="0" anchor="ctr"/>
          <a:lstStyle>
            <a:lvl1pPr algn="l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0743A-96F0-45C4-B04C-97CE1CBDB4D3}" type="datetimeFigureOut">
              <a:rPr lang="es-MX" smtClean="0"/>
              <a:pPr/>
              <a:t>08/06/2017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0702556" y="13348341"/>
            <a:ext cx="9919440" cy="766763"/>
          </a:xfrm>
          <a:prstGeom prst="rect">
            <a:avLst/>
          </a:prstGeom>
        </p:spPr>
        <p:txBody>
          <a:bodyPr vert="horz" lIns="202273" tIns="101137" rIns="202273" bIns="101137" rtlCol="0" anchor="ctr"/>
          <a:lstStyle>
            <a:lvl1pPr algn="ct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22449263" y="13348341"/>
            <a:ext cx="7309062" cy="766763"/>
          </a:xfrm>
          <a:prstGeom prst="rect">
            <a:avLst/>
          </a:prstGeom>
        </p:spPr>
        <p:txBody>
          <a:bodyPr vert="horz" lIns="202273" tIns="101137" rIns="202273" bIns="101137" rtlCol="0" anchor="ctr"/>
          <a:lstStyle>
            <a:lvl1pPr algn="r">
              <a:defRPr sz="2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C2B48-A9B4-4204-B477-29929D7D0EE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43504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22735" rtl="0" eaLnBrk="1" latinLnBrk="0" hangingPunct="1">
        <a:spcBef>
          <a:spcPct val="0"/>
        </a:spcBef>
        <a:buNone/>
        <a:defRPr sz="9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8526" indent="-758526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7100" kern="1200">
          <a:solidFill>
            <a:schemeClr val="tx1"/>
          </a:solidFill>
          <a:latin typeface="+mn-lt"/>
          <a:ea typeface="+mn-ea"/>
          <a:cs typeface="+mn-cs"/>
        </a:defRPr>
      </a:lvl1pPr>
      <a:lvl2pPr marL="1643473" indent="-632104" algn="l" defTabSz="2022735" rtl="0" eaLnBrk="1" latinLnBrk="0" hangingPunct="1">
        <a:spcBef>
          <a:spcPct val="20000"/>
        </a:spcBef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2528420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3539787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4pPr>
      <a:lvl5pPr marL="4551155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»"/>
        <a:defRPr sz="4400" kern="1200">
          <a:solidFill>
            <a:schemeClr val="tx1"/>
          </a:solidFill>
          <a:latin typeface="+mn-lt"/>
          <a:ea typeface="+mn-ea"/>
          <a:cs typeface="+mn-cs"/>
        </a:defRPr>
      </a:lvl5pPr>
      <a:lvl6pPr marL="5562522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73890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85258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596626" indent="-505684" algn="l" defTabSz="2022735" rtl="0" eaLnBrk="1" latinLnBrk="0" hangingPunct="1">
        <a:spcBef>
          <a:spcPct val="20000"/>
        </a:spcBef>
        <a:buFont typeface="Arial" panose="020B0604020202020204" pitchFamily="34" charset="0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11368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22735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34103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45471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56838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68206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79574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090942" algn="l" defTabSz="2022735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Line 131"/>
          <p:cNvSpPr>
            <a:spLocks noChangeShapeType="1"/>
          </p:cNvSpPr>
          <p:nvPr/>
        </p:nvSpPr>
        <p:spPr bwMode="auto">
          <a:xfrm>
            <a:off x="19748716" y="576079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175" name="Rectangle 2"/>
          <p:cNvSpPr>
            <a:spLocks noChangeArrowheads="1"/>
          </p:cNvSpPr>
          <p:nvPr/>
        </p:nvSpPr>
        <p:spPr bwMode="auto">
          <a:xfrm>
            <a:off x="4573043" y="6192788"/>
            <a:ext cx="1457326" cy="4536504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CIENCIAS </a:t>
            </a:r>
            <a:r>
              <a:rPr lang="es-ES_tradnl" altLang="es-MX" sz="700" b="1" dirty="0">
                <a:latin typeface="Tahoma" charset="0"/>
              </a:rPr>
              <a:t>DE LA ATMOSFERA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</a:t>
            </a:r>
            <a:r>
              <a:rPr lang="es-ES_tradnl" altLang="es-MX" sz="700" b="1" dirty="0" smtClean="0">
                <a:latin typeface="Tahoma" charset="0"/>
              </a:rPr>
              <a:t>APLICADAS Y </a:t>
            </a:r>
            <a:r>
              <a:rPr lang="es-ES_tradnl" altLang="es-MX" sz="700" b="1" dirty="0">
                <a:latin typeface="Tahoma" charset="0"/>
              </a:rPr>
              <a:t>DESARROLLO TECNOLOGICO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GENOMICAS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 APLICADA Y TECNOLOGIA </a:t>
            </a:r>
            <a:r>
              <a:rPr lang="es-ES_tradnl" altLang="es-MX" sz="700" b="1" dirty="0" smtClean="0">
                <a:latin typeface="Tahoma" charset="0"/>
              </a:rPr>
              <a:t>AVANZADA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NANOCIENCIAS Y NANOTECNOLOGIA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GEOCIENCIAS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INVESTIGACIONES EN GEOGRAFIA AMBIENTAL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CIENCIAS </a:t>
            </a: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 DIVULGACION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LA </a:t>
            </a:r>
            <a:r>
              <a:rPr lang="es-ES_tradnl" altLang="es-MX" sz="700" b="1" dirty="0" smtClean="0">
                <a:latin typeface="Tahoma" charset="0"/>
              </a:rPr>
              <a:t>CIENCIA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buNone/>
            </a:pPr>
            <a:r>
              <a:rPr lang="es-ES_tradnl" sz="700" b="1" dirty="0">
                <a:latin typeface="Tahoma" charset="0"/>
              </a:rPr>
              <a:t>PROGRAMA UNIVERSITARIO DE ALIMENTOS</a:t>
            </a:r>
          </a:p>
          <a:p>
            <a:pPr algn="ctr">
              <a:buNone/>
            </a:pPr>
            <a:endParaRPr lang="es-ES_tradnl" sz="500" b="1" dirty="0">
              <a:latin typeface="Tahoma" charset="0"/>
            </a:endParaRPr>
          </a:p>
          <a:p>
            <a:pPr algn="ctr">
              <a:buNone/>
            </a:pPr>
            <a:r>
              <a:rPr lang="es-ES_tradnl" sz="700" b="1" dirty="0">
                <a:latin typeface="Tahoma" charset="0"/>
              </a:rPr>
              <a:t>PROGRAMA UNIVERSITARIO DE INVESTIGACION EN SALUD</a:t>
            </a:r>
          </a:p>
          <a:p>
            <a:pPr algn="ctr"/>
            <a:endParaRPr lang="es-ES_tradnl" sz="500" b="1" dirty="0">
              <a:latin typeface="Tahoma" charset="0"/>
            </a:endParaRPr>
          </a:p>
          <a:p>
            <a:pPr algn="ctr">
              <a:buNone/>
            </a:pPr>
            <a:r>
              <a:rPr lang="es-ES_tradnl" sz="700" b="1" dirty="0">
                <a:latin typeface="Tahoma" charset="0"/>
              </a:rPr>
              <a:t>PROGRAMA UNIVERSITARIO DE ESTRATEGIAS PARA LA SUSTENTABILIDAD</a:t>
            </a:r>
          </a:p>
          <a:p>
            <a:pPr algn="ctr">
              <a:buNone/>
            </a:pPr>
            <a:endParaRPr lang="es-ES_tradnl" sz="500" b="1" dirty="0">
              <a:latin typeface="Tahoma" charset="0"/>
            </a:endParaRPr>
          </a:p>
          <a:p>
            <a:pPr algn="ctr">
              <a:buNone/>
            </a:pPr>
            <a:r>
              <a:rPr lang="es-ES_tradnl" sz="700" b="1" dirty="0">
                <a:latin typeface="Tahoma" charset="0"/>
              </a:rPr>
              <a:t>PROGRAMA DE INVESTIGACIÓN EN CAMBIO CLIMÁTICO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176" name="Rectangle 3"/>
          <p:cNvSpPr>
            <a:spLocks noChangeArrowheads="1"/>
          </p:cNvSpPr>
          <p:nvPr/>
        </p:nvSpPr>
        <p:spPr bwMode="auto">
          <a:xfrm>
            <a:off x="2772843" y="6048772"/>
            <a:ext cx="1296144" cy="676875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996" tIns="45714" rIns="35996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 </a:t>
            </a:r>
            <a:r>
              <a:rPr lang="es-ES_tradnl" altLang="es-MX" sz="700" b="1" dirty="0">
                <a:latin typeface="Tahoma" charset="0"/>
              </a:rPr>
              <a:t>NACIONAL</a:t>
            </a:r>
            <a:r>
              <a:rPr lang="es-ES_tradnl" altLang="es-MX" sz="500" b="1" dirty="0">
                <a:solidFill>
                  <a:srgbClr val="FF3300"/>
                </a:solidFill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DE ENFERMERIA Y OBSTETRICIA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  <a:r>
              <a:rPr lang="es-ES_tradnl" altLang="es-MX" sz="700" b="1" dirty="0" smtClean="0">
                <a:latin typeface="Tahoma" charset="0"/>
              </a:rPr>
              <a:t>DE TRABAJO SOCIAL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ESCUELA NACIONAL DE LENGUAS, LINGÜÍSTICA Y TRADUCCION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  <a:r>
              <a:rPr lang="es-ES_tradnl" altLang="es-MX" sz="700" b="1" dirty="0" smtClean="0">
                <a:latin typeface="Tahoma" charset="0"/>
              </a:rPr>
              <a:t>DE ESTUDIOS </a:t>
            </a:r>
            <a:r>
              <a:rPr lang="es-ES_tradnl" altLang="es-MX" sz="700" b="1" dirty="0">
                <a:latin typeface="Tahoma" charset="0"/>
              </a:rPr>
              <a:t>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UNIDAD LEON 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ESCUELA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NACIONAL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ESTUDIOS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SUPERIORES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UNIDAD MORELIA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MICHOACAN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PREPARATORIA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 1 ¨GABINO BARREDA¨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N°2 ¨ERASMO CASTELLANO QUINTO¨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N°3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¨JUSTO SIERRA¨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N°4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¨VIDAL CASTAÑEDA Y NAJERA¨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N°5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¨JOSÉ VASCONCELOS¨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N°6 ¨ANTONIO CASO¨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N°7 ¨EZEQUEL A. CHÁVEZ¨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8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¨MIGUEL E. SCHULZ”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9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¨PEDRO ALBA¨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ESCUELA </a:t>
            </a:r>
            <a:r>
              <a:rPr lang="es-ES_tradnl" altLang="es-MX" sz="700" b="1" dirty="0">
                <a:latin typeface="Tahoma" charset="0"/>
              </a:rPr>
              <a:t>NACIONAL </a:t>
            </a:r>
            <a:r>
              <a:rPr lang="es-ES_tradnl" altLang="es-MX" sz="700" b="1" dirty="0" smtClean="0">
                <a:latin typeface="Tahoma" charset="0"/>
              </a:rPr>
              <a:t>COLEGIO DE </a:t>
            </a:r>
            <a:r>
              <a:rPr lang="es-ES_tradnl" altLang="es-MX" sz="700" b="1" dirty="0">
                <a:latin typeface="Tahoma" charset="0"/>
              </a:rPr>
              <a:t>CIENCIAS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HUMANIDADES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¨AZCAPOTZALCO¨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¨NAUCALPAN¨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PLANTEL¨VALLEJO¨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¨ORIENTE¨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PLANTEL ¨SUR¨ 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177" name="Rectangle 4"/>
          <p:cNvSpPr>
            <a:spLocks noChangeArrowheads="1"/>
          </p:cNvSpPr>
          <p:nvPr/>
        </p:nvSpPr>
        <p:spPr bwMode="auto">
          <a:xfrm>
            <a:off x="756619" y="6048772"/>
            <a:ext cx="1457326" cy="655277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DE ARQUITECTURA</a:t>
            </a:r>
          </a:p>
          <a:p>
            <a:pPr algn="ctr">
              <a:spcBef>
                <a:spcPts val="0"/>
              </a:spcBef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ARTES </a:t>
            </a:r>
            <a:r>
              <a:rPr lang="es-ES_tradnl" altLang="es-MX" sz="700" b="1" dirty="0">
                <a:latin typeface="Tahoma" charset="0"/>
              </a:rPr>
              <a:t>Y DISEÑO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POLITICAS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SOCIALES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CONTADURIA Y ADMINISTRACION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DERECHO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ECONOMIA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DE ESTUDIOS </a:t>
            </a:r>
            <a:r>
              <a:rPr lang="es-ES_tradnl" altLang="es-MX" sz="700" b="1" dirty="0">
                <a:latin typeface="Tahoma" charset="0"/>
              </a:rPr>
              <a:t>SUPERIORES </a:t>
            </a:r>
            <a:r>
              <a:rPr lang="es-ES_tradnl" altLang="es-MX" sz="700" b="1" dirty="0" smtClean="0">
                <a:latin typeface="Tahoma" charset="0"/>
              </a:rPr>
              <a:t>ACATLAN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ESTUDIOS SUPERIORES ARAGON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CUAUTITLAN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IZTACALA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ESTUDIOS SUPERIORES ZARAGOZA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FILOSOFIA Y  LETRAS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INGENIERIA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MEDICINA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MEDICINA VETERINARIA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Y ZOOTECNIA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FACULTAD DE</a:t>
            </a:r>
          </a:p>
          <a:p>
            <a:pPr lvl="0" algn="ctr" eaLnBrk="1" hangingPunct="1">
              <a:spcBef>
                <a:spcPts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MUSICA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  <a:p>
            <a:pPr lvl="0" algn="ctr" eaLnBrk="1" hangingPunct="1">
              <a:spcBef>
                <a:spcPts val="0"/>
              </a:spcBef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ODONTOLOGIA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PSICOLOGIA</a:t>
            </a:r>
          </a:p>
          <a:p>
            <a:pPr algn="ctr">
              <a:spcBef>
                <a:spcPts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FACULTAD </a:t>
            </a:r>
            <a:r>
              <a:rPr lang="es-ES_tradnl" altLang="es-MX" sz="700" b="1" dirty="0">
                <a:latin typeface="Tahoma" charset="0"/>
              </a:rPr>
              <a:t>DE </a:t>
            </a: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ts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QUIMICA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178" name="Rectangle 5"/>
          <p:cNvSpPr>
            <a:spLocks noChangeArrowheads="1"/>
          </p:cNvSpPr>
          <p:nvPr/>
        </p:nvSpPr>
        <p:spPr bwMode="auto">
          <a:xfrm>
            <a:off x="6584549" y="6037312"/>
            <a:ext cx="1457326" cy="678021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ASTRONOMIA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BIOTECNOLOGIA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DEL MAR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LIMNOLOGIA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 NUCLEARES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ECOLOGIA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FISIOLOGIA CELULAR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GEOFISICA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GEOGRAFIA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DE INGENIERIA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BIOMEDICAS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INVESTIGACIONES EN </a:t>
            </a:r>
            <a:r>
              <a:rPr lang="es-ES_tradnl" altLang="es-MX" sz="700" b="1" dirty="0">
                <a:latin typeface="Tahoma" charset="0"/>
              </a:rPr>
              <a:t>MATEMATICAS </a:t>
            </a:r>
            <a:r>
              <a:rPr lang="es-ES_tradnl" altLang="es-MX" sz="700" b="1" dirty="0" smtClean="0">
                <a:latin typeface="Tahoma" charset="0"/>
              </a:rPr>
              <a:t>APLICADAS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EN </a:t>
            </a:r>
            <a:r>
              <a:rPr lang="es-ES_tradnl" altLang="es-MX" sz="700" b="1" dirty="0">
                <a:latin typeface="Tahoma" charset="0"/>
              </a:rPr>
              <a:t>SISTEMAS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 MATERIALES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NEUROBIOLOGIA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MATEMATICAS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QUIMICA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CIENCIAS FISICAS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ENERGIAS RENOVABLES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300" b="1" dirty="0" smtClean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INSTITUTO </a:t>
            </a: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DE INVESTIGACIONES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EN ECOSISTEMAS Y SUSTENTABILIDAD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endParaRPr lang="es-ES_tradnl" altLang="es-MX" sz="300" b="1" dirty="0">
              <a:solidFill>
                <a:srgbClr val="FF0000"/>
              </a:solidFill>
              <a:latin typeface="Tahoma" charset="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INTITUTO </a:t>
            </a: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DE RADIOASTRONOMIA</a:t>
            </a: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solidFill>
                  <a:prstClr val="black"/>
                </a:solidFill>
                <a:latin typeface="Tahoma" charset="0"/>
              </a:rPr>
              <a:t>Y </a:t>
            </a:r>
            <a:r>
              <a:rPr lang="es-ES_tradnl" altLang="es-MX" sz="700" b="1" dirty="0" smtClean="0">
                <a:solidFill>
                  <a:prstClr val="black"/>
                </a:solidFill>
                <a:latin typeface="Tahoma" charset="0"/>
              </a:rPr>
              <a:t>ASTROFISICA</a:t>
            </a:r>
            <a:endParaRPr lang="es-ES_tradnl" altLang="es-MX" sz="700" b="1" dirty="0">
              <a:solidFill>
                <a:prstClr val="black"/>
              </a:solidFill>
              <a:latin typeface="Tahoma" charset="0"/>
            </a:endParaRPr>
          </a:p>
        </p:txBody>
      </p:sp>
      <p:sp>
        <p:nvSpPr>
          <p:cNvPr id="179" name="Rectangle 6"/>
          <p:cNvSpPr>
            <a:spLocks noChangeArrowheads="1"/>
          </p:cNvSpPr>
          <p:nvPr/>
        </p:nvSpPr>
        <p:spPr bwMode="auto">
          <a:xfrm>
            <a:off x="2672359" y="51991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>
                <a:solidFill>
                  <a:srgbClr val="000000"/>
                </a:solidFill>
                <a:latin typeface="Tahoma" charset="0"/>
              </a:rPr>
              <a:t>ESCUELAS</a:t>
            </a:r>
          </a:p>
        </p:txBody>
      </p:sp>
      <p:sp>
        <p:nvSpPr>
          <p:cNvPr id="180" name="Rectangle 7"/>
          <p:cNvSpPr>
            <a:spLocks noChangeArrowheads="1"/>
          </p:cNvSpPr>
          <p:nvPr/>
        </p:nvSpPr>
        <p:spPr bwMode="auto">
          <a:xfrm>
            <a:off x="684611" y="51991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FACULTADES </a:t>
            </a:r>
          </a:p>
        </p:txBody>
      </p:sp>
      <p:sp>
        <p:nvSpPr>
          <p:cNvPr id="181" name="Rectangle 8"/>
          <p:cNvSpPr>
            <a:spLocks noChangeArrowheads="1"/>
          </p:cNvSpPr>
          <p:nvPr/>
        </p:nvSpPr>
        <p:spPr bwMode="auto">
          <a:xfrm>
            <a:off x="6594281" y="5199112"/>
            <a:ext cx="1455539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 DE INVESTIGACION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CIENTIFICA</a:t>
            </a:r>
          </a:p>
        </p:txBody>
      </p:sp>
      <p:sp>
        <p:nvSpPr>
          <p:cNvPr id="182" name="Line 9"/>
          <p:cNvSpPr>
            <a:spLocks noChangeShapeType="1"/>
          </p:cNvSpPr>
          <p:nvPr/>
        </p:nvSpPr>
        <p:spPr bwMode="auto">
          <a:xfrm flipV="1">
            <a:off x="1279726" y="4729212"/>
            <a:ext cx="24907236" cy="127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3" name="Rectangle 12"/>
          <p:cNvSpPr>
            <a:spLocks noChangeArrowheads="1"/>
          </p:cNvSpPr>
          <p:nvPr/>
        </p:nvSpPr>
        <p:spPr bwMode="auto">
          <a:xfrm>
            <a:off x="8605491" y="6192788"/>
            <a:ext cx="1457326" cy="5976664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5996" tIns="45714" rIns="0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LATINA Y EL CARIBE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 </a:t>
            </a:r>
            <a:r>
              <a:rPr lang="es-ES_tradnl" altLang="es-MX" sz="700" b="1" dirty="0" smtClean="0">
                <a:latin typeface="Tahoma" charset="0"/>
              </a:rPr>
              <a:t>INTERDISCIPLINARIAS EN </a:t>
            </a:r>
            <a:r>
              <a:rPr lang="es-ES_tradnl" altLang="es-MX" sz="700" b="1" dirty="0">
                <a:latin typeface="Tahoma" charset="0"/>
              </a:rPr>
              <a:t>CIENCIAS Y HUMANIDADES</a:t>
            </a:r>
            <a:endParaRPr lang="es-ES_tradnl" altLang="es-MX" sz="500" b="1" dirty="0">
              <a:solidFill>
                <a:srgbClr val="FF33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REGIONAL DE INVESTIGACIONES MULTIDISCIPLINARIAS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AMERICA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NORTE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PENINSULAR EN HUMANIDADES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CIENCIAS 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INVESTIGACIONES MULTIDISCIPLINARIAS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SOBRE CHIAPAS Y LA FRONTERA SUR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INVESTIGACIONES Y ESTUDIOS DE GENERO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CIUDAD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ESTUDIOS DE LA DIVERSIDAD CULTURAL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LA INTERCULTURALIDAD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 </a:t>
            </a:r>
            <a:endParaRPr lang="es-ES_tradnl" altLang="es-MX" sz="700" b="1" dirty="0" smtClean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DERECHOS HUMANOS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ESTUDIOS DEL 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PROGRAMA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 </a:t>
            </a:r>
            <a:endParaRPr lang="es-ES_tradnl" altLang="es-MX" sz="700" b="1" dirty="0" smtClean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BIOETICA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PROGRAMA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UNIVERSITARIO SOBRE ESTUDIOS DE ASIA Y AFRICA</a:t>
            </a:r>
          </a:p>
        </p:txBody>
      </p:sp>
      <p:sp>
        <p:nvSpPr>
          <p:cNvPr id="184" name="Rectangle 14"/>
          <p:cNvSpPr>
            <a:spLocks noChangeArrowheads="1"/>
          </p:cNvSpPr>
          <p:nvPr/>
        </p:nvSpPr>
        <p:spPr bwMode="auto">
          <a:xfrm>
            <a:off x="8564167" y="5122915"/>
            <a:ext cx="1457326" cy="6889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</a:t>
            </a: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HUMANIDADES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5" name="Rectangle 17"/>
          <p:cNvSpPr>
            <a:spLocks noChangeArrowheads="1"/>
          </p:cNvSpPr>
          <p:nvPr/>
        </p:nvSpPr>
        <p:spPr bwMode="auto">
          <a:xfrm>
            <a:off x="4573043" y="5184676"/>
            <a:ext cx="1457326" cy="6889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998" tIns="45714" rIns="17998" bIns="45714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 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LA INVESTIGACION </a:t>
            </a: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CIENTIFICA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6" name="Rectangle 20"/>
          <p:cNvSpPr>
            <a:spLocks noChangeArrowheads="1"/>
          </p:cNvSpPr>
          <p:nvPr/>
        </p:nvSpPr>
        <p:spPr bwMode="auto">
          <a:xfrm>
            <a:off x="1359685" y="1466900"/>
            <a:ext cx="7972426" cy="1261872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9" tIns="45714" rIns="91429" bIns="45714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UNIVERSIDAD NACIONAL </a:t>
            </a:r>
            <a:r>
              <a:rPr lang="es-ES_tradnl" altLang="es-MX" sz="1900" b="1" dirty="0" smtClean="0">
                <a:solidFill>
                  <a:srgbClr val="000000"/>
                </a:solidFill>
                <a:latin typeface="Tahoma" charset="0"/>
              </a:rPr>
              <a:t>AUTÓNOMA </a:t>
            </a: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DE </a:t>
            </a:r>
            <a:r>
              <a:rPr lang="es-ES_tradnl" altLang="es-MX" sz="1900" b="1" dirty="0" smtClean="0">
                <a:solidFill>
                  <a:srgbClr val="000000"/>
                </a:solidFill>
                <a:latin typeface="Tahoma" charset="0"/>
              </a:rPr>
              <a:t>MÉXICO</a:t>
            </a:r>
            <a:endParaRPr lang="es-ES_tradnl" altLang="es-MX" sz="19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ORGANIGRAMA GENERAL INDICATIVO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s-ES_tradnl" altLang="es-MX" sz="1900" b="1" dirty="0">
                <a:solidFill>
                  <a:srgbClr val="000000"/>
                </a:solidFill>
                <a:latin typeface="Tahoma" charset="0"/>
              </a:rPr>
              <a:t>MAYO</a:t>
            </a:r>
            <a:r>
              <a:rPr lang="es-ES_tradnl" altLang="es-MX" sz="1900" b="1" dirty="0" smtClean="0">
                <a:solidFill>
                  <a:srgbClr val="000000"/>
                </a:solidFill>
                <a:latin typeface="Tahoma" charset="0"/>
              </a:rPr>
              <a:t> 2017</a:t>
            </a:r>
            <a:endParaRPr lang="es-ES" altLang="es-MX" sz="19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187" name="Line 24"/>
          <p:cNvSpPr>
            <a:spLocks noChangeShapeType="1"/>
          </p:cNvSpPr>
          <p:nvPr/>
        </p:nvSpPr>
        <p:spPr bwMode="auto">
          <a:xfrm>
            <a:off x="1282900" y="4735562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8" name="Line 25"/>
          <p:cNvSpPr>
            <a:spLocks noChangeShapeType="1"/>
          </p:cNvSpPr>
          <p:nvPr/>
        </p:nvSpPr>
        <p:spPr bwMode="auto">
          <a:xfrm>
            <a:off x="3334942" y="4741912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89" name="Line 26"/>
          <p:cNvSpPr>
            <a:spLocks noChangeShapeType="1"/>
          </p:cNvSpPr>
          <p:nvPr/>
        </p:nvSpPr>
        <p:spPr bwMode="auto">
          <a:xfrm>
            <a:off x="7217571" y="4741912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0" name="Line 27"/>
          <p:cNvSpPr>
            <a:spLocks noChangeShapeType="1"/>
          </p:cNvSpPr>
          <p:nvPr/>
        </p:nvSpPr>
        <p:spPr bwMode="auto">
          <a:xfrm>
            <a:off x="9267827" y="4741913"/>
            <a:ext cx="0" cy="303213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1" name="Line 28"/>
          <p:cNvSpPr>
            <a:spLocks noChangeShapeType="1"/>
          </p:cNvSpPr>
          <p:nvPr/>
        </p:nvSpPr>
        <p:spPr bwMode="auto">
          <a:xfrm>
            <a:off x="5278042" y="4741913"/>
            <a:ext cx="0" cy="303213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2" name="Line 29"/>
          <p:cNvSpPr>
            <a:spLocks noChangeShapeType="1"/>
          </p:cNvSpPr>
          <p:nvPr/>
        </p:nvSpPr>
        <p:spPr bwMode="auto">
          <a:xfrm>
            <a:off x="9267827" y="5811888"/>
            <a:ext cx="0" cy="300038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3" name="Line 31"/>
          <p:cNvSpPr>
            <a:spLocks noChangeShapeType="1"/>
          </p:cNvSpPr>
          <p:nvPr/>
        </p:nvSpPr>
        <p:spPr bwMode="auto">
          <a:xfrm flipH="1" flipV="1">
            <a:off x="5221115" y="5832747"/>
            <a:ext cx="0" cy="216023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194" name="Rectangle 62"/>
          <p:cNvSpPr>
            <a:spLocks noChangeArrowheads="1"/>
          </p:cNvSpPr>
          <p:nvPr/>
        </p:nvSpPr>
        <p:spPr bwMode="auto">
          <a:xfrm>
            <a:off x="12509303" y="6189712"/>
            <a:ext cx="1457326" cy="56197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ARTES VISUALES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ESTUDIOS CINEMATOGRAFICOS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</a:t>
            </a:r>
            <a:r>
              <a:rPr lang="es-ES_tradnl" altLang="es-MX" sz="700" b="1" dirty="0" smtClean="0">
                <a:latin typeface="Tahoma" charset="0"/>
              </a:rPr>
              <a:t>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lvl="0" algn="ctr" defTabSz="2468880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CULTURAL UNIVERSITARIO </a:t>
            </a:r>
          </a:p>
          <a:p>
            <a:pPr lvl="0" algn="ctr" defTabSz="2468880" eaLnBrk="1" hangingPunct="1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TLATELOLCO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  MUSICA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DE LITERATURA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</a:t>
            </a:r>
            <a:r>
              <a:rPr lang="es-ES_tradnl" altLang="es-MX" sz="700" b="1" dirty="0">
                <a:latin typeface="Tahoma" charset="0"/>
              </a:rPr>
              <a:t>TEATRO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</a:t>
            </a:r>
            <a:r>
              <a:rPr lang="es-ES_tradnl" altLang="es-MX" sz="700" b="1" dirty="0">
                <a:latin typeface="Tahoma" charset="0"/>
              </a:rPr>
              <a:t>DANZA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ACTIVIDADES CINEMATOGRAFICAS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LA REVISTA DE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MEXICO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GENERAL DE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RADIO UNAM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GENERAL </a:t>
            </a:r>
            <a:r>
              <a:rPr lang="es-ES_tradnl" altLang="es-MX" sz="700" b="1" dirty="0">
                <a:latin typeface="Tahoma" charset="0"/>
              </a:rPr>
              <a:t>DE </a:t>
            </a:r>
            <a:r>
              <a:rPr lang="es-ES_tradnl" altLang="es-MX" sz="700" b="1" dirty="0" smtClean="0">
                <a:latin typeface="Tahoma" charset="0"/>
              </a:rPr>
              <a:t>TELEVISION </a:t>
            </a:r>
            <a:r>
              <a:rPr lang="es-ES_tradnl" altLang="es-MX" sz="700" b="1" dirty="0">
                <a:latin typeface="Tahoma" charset="0"/>
              </a:rPr>
              <a:t>UNIVERSITARIA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500" b="1" dirty="0">
                <a:latin typeface="Tahoma" charset="0"/>
              </a:rPr>
              <a:t>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GENERAL </a:t>
            </a:r>
            <a:r>
              <a:rPr lang="es-ES_tradnl" altLang="es-MX" sz="700" b="1" dirty="0">
                <a:latin typeface="Tahoma" charset="0"/>
              </a:rPr>
              <a:t>DE </a:t>
            </a:r>
            <a:r>
              <a:rPr lang="es-ES_tradnl" altLang="es-MX" sz="700" b="1" dirty="0" smtClean="0">
                <a:latin typeface="Tahoma" charset="0"/>
              </a:rPr>
              <a:t>PUBLICACIONES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FOMENTO EDITORIAL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CASA </a:t>
            </a:r>
            <a:r>
              <a:rPr lang="es-ES_tradnl" altLang="es-MX" sz="700" b="1" dirty="0">
                <a:latin typeface="Tahoma" charset="0"/>
              </a:rPr>
              <a:t>DEL LAGO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“MAESTRO JUAN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JOSE ARREOLA”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MUSEO </a:t>
            </a:r>
            <a:r>
              <a:rPr lang="es-ES_tradnl" altLang="es-MX" sz="700" b="1" dirty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DEL </a:t>
            </a:r>
            <a:r>
              <a:rPr lang="es-ES_tradnl" altLang="es-MX" sz="700" b="1" dirty="0" smtClean="0">
                <a:latin typeface="Tahoma" charset="0"/>
              </a:rPr>
              <a:t>CHOPO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195" name="Rectangle 65"/>
          <p:cNvSpPr>
            <a:spLocks noChangeArrowheads="1"/>
          </p:cNvSpPr>
          <p:nvPr/>
        </p:nvSpPr>
        <p:spPr bwMode="auto">
          <a:xfrm>
            <a:off x="11780630" y="3333800"/>
            <a:ext cx="1221582" cy="48101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TRIBUNAL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UNIVERSITARIO</a:t>
            </a:r>
          </a:p>
        </p:txBody>
      </p:sp>
      <p:sp>
        <p:nvSpPr>
          <p:cNvPr id="196" name="Rectangle 66"/>
          <p:cNvSpPr>
            <a:spLocks noChangeArrowheads="1"/>
          </p:cNvSpPr>
          <p:nvPr/>
        </p:nvSpPr>
        <p:spPr bwMode="auto">
          <a:xfrm>
            <a:off x="13913039" y="4018012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 DE ESTUDIOS DE POSGRADO</a:t>
            </a:r>
          </a:p>
        </p:txBody>
      </p:sp>
      <p:sp>
        <p:nvSpPr>
          <p:cNvPr id="197" name="Rectangle 67"/>
          <p:cNvSpPr>
            <a:spLocks noChangeArrowheads="1"/>
          </p:cNvSpPr>
          <p:nvPr/>
        </p:nvSpPr>
        <p:spPr bwMode="auto">
          <a:xfrm>
            <a:off x="13902324" y="3332212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CONSEJOS ACADEMICOS</a:t>
            </a:r>
          </a:p>
        </p:txBody>
      </p:sp>
      <p:sp>
        <p:nvSpPr>
          <p:cNvPr id="198" name="Rectangle 68"/>
          <p:cNvSpPr>
            <a:spLocks noChangeArrowheads="1"/>
          </p:cNvSpPr>
          <p:nvPr/>
        </p:nvSpPr>
        <p:spPr bwMode="auto">
          <a:xfrm>
            <a:off x="13902324" y="2646412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COLEGIO DE DIRECTORES</a:t>
            </a:r>
          </a:p>
        </p:txBody>
      </p:sp>
      <p:sp>
        <p:nvSpPr>
          <p:cNvPr id="199" name="Rectangle 69"/>
          <p:cNvSpPr>
            <a:spLocks noChangeArrowheads="1"/>
          </p:cNvSpPr>
          <p:nvPr/>
        </p:nvSpPr>
        <p:spPr bwMode="auto">
          <a:xfrm>
            <a:off x="11759198" y="2608312"/>
            <a:ext cx="1221582" cy="5222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43178" rIns="72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DEFENSORIA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LOS DERECHOS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UNIVERSITARIOS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00" name="Rectangle 70"/>
          <p:cNvSpPr>
            <a:spLocks noChangeArrowheads="1"/>
          </p:cNvSpPr>
          <p:nvPr/>
        </p:nvSpPr>
        <p:spPr bwMode="auto">
          <a:xfrm>
            <a:off x="17331324" y="3332212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ASESOR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 COMPUTO</a:t>
            </a:r>
          </a:p>
        </p:txBody>
      </p:sp>
      <p:sp>
        <p:nvSpPr>
          <p:cNvPr id="201" name="Rectangle 71"/>
          <p:cNvSpPr>
            <a:spLocks noChangeArrowheads="1"/>
          </p:cNvSpPr>
          <p:nvPr/>
        </p:nvSpPr>
        <p:spPr bwMode="auto">
          <a:xfrm>
            <a:off x="17331324" y="2646412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" tIns="43178" rIns="108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 PLANEACION</a:t>
            </a:r>
          </a:p>
        </p:txBody>
      </p:sp>
      <p:sp>
        <p:nvSpPr>
          <p:cNvPr id="202" name="Rectangle 72"/>
          <p:cNvSpPr>
            <a:spLocks noChangeArrowheads="1"/>
          </p:cNvSpPr>
          <p:nvPr/>
        </p:nvSpPr>
        <p:spPr bwMode="auto">
          <a:xfrm>
            <a:off x="15590267" y="1944316"/>
            <a:ext cx="1221582" cy="482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RECTOR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03" name="Rectangle 73"/>
          <p:cNvSpPr>
            <a:spLocks noChangeArrowheads="1"/>
          </p:cNvSpPr>
          <p:nvPr/>
        </p:nvSpPr>
        <p:spPr bwMode="auto">
          <a:xfrm>
            <a:off x="11762771" y="1546275"/>
            <a:ext cx="1221582" cy="481012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>
            <a:outerShdw dist="35921" dir="2700000" algn="ctr" rotWithShape="0">
              <a:schemeClr val="tx2">
                <a:lumMod val="50000"/>
              </a:schemeClr>
            </a:outerShdw>
          </a:effectLst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/>
        </p:spPr>
        <p:txBody>
          <a:bodyPr lIns="108000" tIns="43178" rIns="108000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solidFill>
                  <a:srgbClr val="000000"/>
                </a:solidFill>
                <a:latin typeface="Tahoma" charset="0"/>
              </a:rPr>
              <a:t>CONSEJO UNIVERSITARIO</a:t>
            </a:r>
          </a:p>
        </p:txBody>
      </p:sp>
      <p:sp>
        <p:nvSpPr>
          <p:cNvPr id="204" name="Line 74"/>
          <p:cNvSpPr>
            <a:spLocks noChangeShapeType="1"/>
          </p:cNvSpPr>
          <p:nvPr/>
        </p:nvSpPr>
        <p:spPr bwMode="auto">
          <a:xfrm flipH="1">
            <a:off x="16141889" y="2379712"/>
            <a:ext cx="14288" cy="23495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5" name="Line 75"/>
          <p:cNvSpPr>
            <a:spLocks noChangeShapeType="1"/>
          </p:cNvSpPr>
          <p:nvPr/>
        </p:nvSpPr>
        <p:spPr bwMode="auto">
          <a:xfrm flipV="1">
            <a:off x="16161538" y="1684387"/>
            <a:ext cx="1785" cy="13970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6" name="Line 77"/>
          <p:cNvSpPr>
            <a:spLocks noChangeShapeType="1"/>
          </p:cNvSpPr>
          <p:nvPr/>
        </p:nvSpPr>
        <p:spPr bwMode="auto">
          <a:xfrm>
            <a:off x="15123905" y="2824212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7" name="Line 78"/>
          <p:cNvSpPr>
            <a:spLocks noChangeShapeType="1"/>
          </p:cNvSpPr>
          <p:nvPr/>
        </p:nvSpPr>
        <p:spPr bwMode="auto">
          <a:xfrm>
            <a:off x="15123905" y="3510012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8" name="Line 80"/>
          <p:cNvSpPr>
            <a:spLocks noChangeShapeType="1"/>
          </p:cNvSpPr>
          <p:nvPr/>
        </p:nvSpPr>
        <p:spPr bwMode="auto">
          <a:xfrm flipH="1" flipV="1">
            <a:off x="12973596" y="1682800"/>
            <a:ext cx="15334653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09" name="Line 83"/>
          <p:cNvSpPr>
            <a:spLocks noChangeShapeType="1"/>
          </p:cNvSpPr>
          <p:nvPr/>
        </p:nvSpPr>
        <p:spPr bwMode="auto">
          <a:xfrm flipH="1">
            <a:off x="13430027" y="2088332"/>
            <a:ext cx="2057400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0" name="Line 84"/>
          <p:cNvSpPr>
            <a:spLocks noChangeShapeType="1"/>
          </p:cNvSpPr>
          <p:nvPr/>
        </p:nvSpPr>
        <p:spPr bwMode="auto">
          <a:xfrm flipH="1">
            <a:off x="13430027" y="2088332"/>
            <a:ext cx="0" cy="142168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1" name="Line 85"/>
          <p:cNvSpPr>
            <a:spLocks noChangeShapeType="1"/>
          </p:cNvSpPr>
          <p:nvPr/>
        </p:nvSpPr>
        <p:spPr bwMode="auto">
          <a:xfrm flipH="1">
            <a:off x="12980780" y="3510012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2" name="Line 86"/>
          <p:cNvSpPr>
            <a:spLocks noChangeShapeType="1"/>
          </p:cNvSpPr>
          <p:nvPr/>
        </p:nvSpPr>
        <p:spPr bwMode="auto">
          <a:xfrm>
            <a:off x="12980780" y="2900412"/>
            <a:ext cx="428626" cy="0"/>
          </a:xfrm>
          <a:prstGeom prst="line">
            <a:avLst/>
          </a:prstGeom>
          <a:noFill/>
          <a:ln w="3175">
            <a:solidFill>
              <a:srgbClr val="3333CC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13" name="Rectangle 87"/>
          <p:cNvSpPr>
            <a:spLocks noChangeArrowheads="1"/>
          </p:cNvSpPr>
          <p:nvPr/>
        </p:nvSpPr>
        <p:spPr bwMode="auto">
          <a:xfrm>
            <a:off x="14412713" y="6208043"/>
            <a:ext cx="1457326" cy="306831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DE ESTUDIOS DE </a:t>
            </a:r>
            <a:r>
              <a:rPr lang="es-ES_tradnl" altLang="es-MX" sz="700" b="1" dirty="0" smtClean="0">
                <a:latin typeface="Tahoma" charset="0"/>
              </a:rPr>
              <a:t>POSGRADO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MX" altLang="es-MX" sz="700" b="1" dirty="0" smtClean="0">
                <a:latin typeface="Tahoma" charset="0"/>
              </a:rPr>
              <a:t>COORDINACION </a:t>
            </a:r>
            <a:r>
              <a:rPr lang="es-MX" altLang="es-MX" sz="700" b="1" dirty="0">
                <a:latin typeface="Tahoma" charset="0"/>
              </a:rPr>
              <a:t>DE DESARROLLO EDUCATIVO E INNOVACION </a:t>
            </a:r>
            <a:r>
              <a:rPr lang="es-MX" altLang="es-MX" sz="700" b="1" dirty="0" smtClean="0">
                <a:latin typeface="Tahoma" charset="0"/>
              </a:rPr>
              <a:t>CURRICULAR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MX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 EL CONSEJO </a:t>
            </a:r>
            <a:r>
              <a:rPr lang="es-ES_tradnl" altLang="es-MX" sz="700" b="1" dirty="0" smtClean="0">
                <a:latin typeface="Tahoma" charset="0"/>
              </a:rPr>
              <a:t>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ADMINISTRACION ESCOLAR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ASUNTOS </a:t>
            </a:r>
            <a:r>
              <a:rPr lang="es-ES_tradnl" altLang="es-MX" sz="700" b="1" dirty="0" smtClean="0">
                <a:latin typeface="Tahoma" charset="0"/>
              </a:rPr>
              <a:t>DEL </a:t>
            </a:r>
            <a:r>
              <a:rPr lang="es-ES_tradnl" altLang="es-MX" sz="700" b="1" dirty="0">
                <a:latin typeface="Tahoma" charset="0"/>
              </a:rPr>
              <a:t>PERSONAL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ACADEMICO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BIBLIOTECAS</a:t>
            </a: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INCORPORACION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REVALIDACION DE </a:t>
            </a:r>
            <a:r>
              <a:rPr lang="es-ES_tradnl" altLang="es-MX" sz="700" b="1" dirty="0" smtClean="0">
                <a:latin typeface="Tahoma" charset="0"/>
              </a:rPr>
              <a:t>ESTUDIOS</a:t>
            </a:r>
            <a:endParaRPr lang="es-ES_tradnl" altLang="es-MX" sz="500" b="1" dirty="0">
              <a:latin typeface="Tahoma" charset="0"/>
            </a:endParaRPr>
          </a:p>
        </p:txBody>
      </p:sp>
      <p:sp>
        <p:nvSpPr>
          <p:cNvPr id="214" name="Rectangle 88"/>
          <p:cNvSpPr>
            <a:spLocks noChangeArrowheads="1"/>
          </p:cNvSpPr>
          <p:nvPr/>
        </p:nvSpPr>
        <p:spPr bwMode="auto">
          <a:xfrm>
            <a:off x="16346338" y="6189715"/>
            <a:ext cx="1457326" cy="201934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OBRAS Y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CONSERVACION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PERSONAL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PROVEEDURIA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SERVICIOS ADMINISTRATIVOS</a:t>
            </a:r>
          </a:p>
          <a:p>
            <a:pPr algn="ctr">
              <a:lnSpc>
                <a:spcPct val="110000"/>
              </a:lnSpc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lnSpc>
                <a:spcPct val="110000"/>
              </a:lnSpc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PRESUPUESTO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15" name="Rectangle 89"/>
          <p:cNvSpPr>
            <a:spLocks noChangeArrowheads="1"/>
          </p:cNvSpPr>
          <p:nvPr/>
        </p:nvSpPr>
        <p:spPr bwMode="auto">
          <a:xfrm>
            <a:off x="19992580" y="6457241"/>
            <a:ext cx="1457326" cy="2615867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UNIVERSIDAD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ABIERTA Y EDUCACION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</a:t>
            </a:r>
            <a:r>
              <a:rPr lang="es-ES_tradnl" altLang="es-MX" sz="700" b="1" dirty="0" smtClean="0">
                <a:latin typeface="Tahoma" charset="0"/>
              </a:rPr>
              <a:t>DISTANCIA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</a:t>
            </a: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VINCULACION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</a:t>
            </a: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COLECCIONES UNIVERSITARIAS DIGITALES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DE PLANEACION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COMPUTO Y DE TECNOLOGIAS DE INFORMACION Y COMUNICACION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400" b="1" dirty="0">
              <a:latin typeface="Tahoma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DE EVALUACION INSTITUCIONAL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16" name="Rectangle 94"/>
          <p:cNvSpPr>
            <a:spLocks noChangeArrowheads="1"/>
          </p:cNvSpPr>
          <p:nvPr/>
        </p:nvSpPr>
        <p:spPr bwMode="auto">
          <a:xfrm>
            <a:off x="12509303" y="51229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COORDINACION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DIFUSION </a:t>
            </a: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CULTURAL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17" name="Rectangle 96"/>
          <p:cNvSpPr>
            <a:spLocks noChangeArrowheads="1"/>
          </p:cNvSpPr>
          <p:nvPr/>
        </p:nvSpPr>
        <p:spPr bwMode="auto">
          <a:xfrm>
            <a:off x="16346338" y="51229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ADMINISTRATIVA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8" name="Rectangle 95"/>
          <p:cNvSpPr>
            <a:spLocks noChangeArrowheads="1"/>
          </p:cNvSpPr>
          <p:nvPr/>
        </p:nvSpPr>
        <p:spPr bwMode="auto">
          <a:xfrm>
            <a:off x="14366131" y="5112668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GENERAL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19" name="Rectangle 97"/>
          <p:cNvSpPr>
            <a:spLocks noChangeArrowheads="1"/>
          </p:cNvSpPr>
          <p:nvPr/>
        </p:nvSpPr>
        <p:spPr bwMode="auto">
          <a:xfrm>
            <a:off x="19019635" y="51229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SECRETARIA 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solidFill>
                  <a:srgbClr val="000000"/>
                </a:solidFill>
                <a:latin typeface="Tahoma" charset="0"/>
              </a:rPr>
              <a:t>DE DESARROLLO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solidFill>
                  <a:srgbClr val="000000"/>
                </a:solidFill>
                <a:latin typeface="Tahoma" charset="0"/>
              </a:rPr>
              <a:t>INSTITUCIONAL</a:t>
            </a:r>
            <a:endParaRPr lang="es-ES_tradnl" altLang="es-MX" sz="8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0" name="Line 98"/>
          <p:cNvSpPr>
            <a:spLocks noChangeShapeType="1"/>
          </p:cNvSpPr>
          <p:nvPr/>
        </p:nvSpPr>
        <p:spPr bwMode="auto">
          <a:xfrm flipV="1">
            <a:off x="15087922" y="4729212"/>
            <a:ext cx="0" cy="228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1" name="Rectangle 105"/>
          <p:cNvSpPr>
            <a:spLocks noChangeArrowheads="1"/>
          </p:cNvSpPr>
          <p:nvPr/>
        </p:nvSpPr>
        <p:spPr bwMode="auto">
          <a:xfrm>
            <a:off x="19404798" y="1557390"/>
            <a:ext cx="1221582" cy="51117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6356" tIns="43178" rIns="86356" bIns="43178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JUNTA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>
                <a:latin typeface="Tahoma" charset="0"/>
              </a:rPr>
              <a:t> GOBIERNO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>
              <a:latin typeface="Tahoma" charset="0"/>
            </a:endParaRPr>
          </a:p>
        </p:txBody>
      </p:sp>
      <p:sp>
        <p:nvSpPr>
          <p:cNvPr id="222" name="Rectangle 120"/>
          <p:cNvSpPr>
            <a:spLocks noChangeArrowheads="1"/>
          </p:cNvSpPr>
          <p:nvPr/>
        </p:nvSpPr>
        <p:spPr bwMode="auto">
          <a:xfrm>
            <a:off x="17345610" y="4030712"/>
            <a:ext cx="1221582" cy="53975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DIRECCION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GENERAL DE COMUNICACION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SOCIAL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3" name="Line 121"/>
          <p:cNvSpPr>
            <a:spLocks noChangeShapeType="1"/>
          </p:cNvSpPr>
          <p:nvPr/>
        </p:nvSpPr>
        <p:spPr bwMode="auto">
          <a:xfrm>
            <a:off x="15138192" y="4208512"/>
            <a:ext cx="2143126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4" name="Rectangle 122"/>
          <p:cNvSpPr>
            <a:spLocks noChangeArrowheads="1"/>
          </p:cNvSpPr>
          <p:nvPr/>
        </p:nvSpPr>
        <p:spPr bwMode="auto">
          <a:xfrm>
            <a:off x="10549707" y="6048772"/>
            <a:ext cx="1457326" cy="469198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ANTROPOLOGICAS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BIBLIOGRAFICAS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ECONOMICAS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ESTETICAS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FILOLOGICAS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 FILOSOFICAS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HISTORICAS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JURIDICAS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SOCIALES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INSTITUTO </a:t>
            </a:r>
            <a:r>
              <a:rPr lang="es-ES_tradnl" altLang="es-MX" sz="700" b="1" dirty="0">
                <a:latin typeface="Tahoma" charset="0"/>
              </a:rPr>
              <a:t>DE INVESTIGACIONES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SOBRE LA UNIVERSIDAD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Y LA EDUCACION</a:t>
            </a:r>
          </a:p>
          <a:p>
            <a:pPr algn="ctr">
              <a:spcBef>
                <a:spcPct val="0"/>
              </a:spcBef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INSTITUTO </a:t>
            </a: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INVESTIGACIONES BIBLIOTECOLOGICAS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Y DE LA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INFORMACIÓN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25" name="Rectangle 123"/>
          <p:cNvSpPr>
            <a:spLocks noChangeArrowheads="1"/>
          </p:cNvSpPr>
          <p:nvPr/>
        </p:nvSpPr>
        <p:spPr bwMode="auto">
          <a:xfrm>
            <a:off x="10566203" y="5199112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INSTITUTOS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DE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900" b="1" dirty="0">
                <a:solidFill>
                  <a:srgbClr val="000000"/>
                </a:solidFill>
                <a:latin typeface="Tahoma" charset="0"/>
              </a:rPr>
              <a:t>HUMANIDADES</a:t>
            </a:r>
          </a:p>
        </p:txBody>
      </p:sp>
      <p:sp>
        <p:nvSpPr>
          <p:cNvPr id="226" name="Line 127"/>
          <p:cNvSpPr>
            <a:spLocks noChangeShapeType="1"/>
          </p:cNvSpPr>
          <p:nvPr/>
        </p:nvSpPr>
        <p:spPr bwMode="auto">
          <a:xfrm>
            <a:off x="13195103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7" name="Line 128"/>
          <p:cNvSpPr>
            <a:spLocks noChangeShapeType="1"/>
          </p:cNvSpPr>
          <p:nvPr/>
        </p:nvSpPr>
        <p:spPr bwMode="auto">
          <a:xfrm>
            <a:off x="13195103" y="58087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8" name="Line 129"/>
          <p:cNvSpPr>
            <a:spLocks noChangeShapeType="1"/>
          </p:cNvSpPr>
          <p:nvPr/>
        </p:nvSpPr>
        <p:spPr bwMode="auto">
          <a:xfrm>
            <a:off x="17032138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29" name="Line 130"/>
          <p:cNvSpPr>
            <a:spLocks noChangeShapeType="1"/>
          </p:cNvSpPr>
          <p:nvPr/>
        </p:nvSpPr>
        <p:spPr bwMode="auto">
          <a:xfrm>
            <a:off x="17032138" y="58087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0" name="Line 131"/>
          <p:cNvSpPr>
            <a:spLocks noChangeShapeType="1"/>
          </p:cNvSpPr>
          <p:nvPr/>
        </p:nvSpPr>
        <p:spPr bwMode="auto">
          <a:xfrm>
            <a:off x="19716151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1" name="Line 132"/>
          <p:cNvSpPr>
            <a:spLocks noChangeShapeType="1"/>
          </p:cNvSpPr>
          <p:nvPr/>
        </p:nvSpPr>
        <p:spPr bwMode="auto">
          <a:xfrm>
            <a:off x="20653622" y="6063537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32" name="Line 133"/>
          <p:cNvSpPr>
            <a:spLocks noChangeShapeType="1"/>
          </p:cNvSpPr>
          <p:nvPr/>
        </p:nvSpPr>
        <p:spPr bwMode="auto">
          <a:xfrm>
            <a:off x="11252003" y="4741912"/>
            <a:ext cx="0" cy="381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3" name="Rectangle 35"/>
          <p:cNvSpPr>
            <a:spLocks noChangeArrowheads="1"/>
          </p:cNvSpPr>
          <p:nvPr/>
        </p:nvSpPr>
        <p:spPr bwMode="auto">
          <a:xfrm>
            <a:off x="27579586" y="6189716"/>
            <a:ext cx="1457326" cy="1299226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rIns="18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FINANZAS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CONTROL PRESUPUESTAL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DEL PATRIMONIO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UNIVERSITARIO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34" name="Rectangle 36"/>
          <p:cNvSpPr>
            <a:spLocks noChangeArrowheads="1"/>
          </p:cNvSpPr>
          <p:nvPr/>
        </p:nvSpPr>
        <p:spPr bwMode="auto">
          <a:xfrm>
            <a:off x="29415803" y="6192788"/>
            <a:ext cx="1457326" cy="151216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AUDITORIA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 INTERNA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PARA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LA PREVENCION Y MEJORA</a:t>
            </a: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>
                <a:latin typeface="Tahoma" charset="0"/>
              </a:rPr>
              <a:t>DE LA GESTION INSTITUCIONAL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solidFill>
                <a:srgbClr val="FF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</a:t>
            </a:r>
            <a:r>
              <a:rPr lang="es-ES_tradnl" altLang="es-MX" sz="700" b="1" dirty="0" smtClean="0">
                <a:latin typeface="Tahoma" charset="0"/>
              </a:rPr>
              <a:t>RESPONSABILIDADES, INCONFORMIDADES,QUEJAS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Y </a:t>
            </a:r>
            <a:r>
              <a:rPr lang="es-ES_tradnl" altLang="es-MX" sz="700" b="1" dirty="0">
                <a:latin typeface="Tahoma" charset="0"/>
              </a:rPr>
              <a:t>REGISTRO </a:t>
            </a:r>
            <a:r>
              <a:rPr lang="es-ES_tradnl" altLang="es-MX" sz="700" b="1" dirty="0" smtClean="0">
                <a:latin typeface="Tahoma" charset="0"/>
              </a:rPr>
              <a:t>PATRIMONIAL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35" name="Rectangle 39"/>
          <p:cNvSpPr>
            <a:spLocks noChangeArrowheads="1"/>
          </p:cNvSpPr>
          <p:nvPr/>
        </p:nvSpPr>
        <p:spPr bwMode="auto">
          <a:xfrm>
            <a:off x="28402872" y="1541512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>
                <a:latin typeface="Tahoma" charset="0"/>
              </a:rPr>
              <a:t>PATRONATO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>
                <a:latin typeface="Tahoma" charset="0"/>
              </a:rPr>
              <a:t>UNIVERSITARIO</a:t>
            </a:r>
            <a:endParaRPr lang="es-ES_tradnl" altLang="es-MX" sz="800" b="1" dirty="0">
              <a:solidFill>
                <a:srgbClr val="FF0000"/>
              </a:solidFill>
              <a:latin typeface="Tahoma" charset="0"/>
            </a:endParaRPr>
          </a:p>
        </p:txBody>
      </p:sp>
      <p:sp>
        <p:nvSpPr>
          <p:cNvPr id="236" name="Rectangle 44"/>
          <p:cNvSpPr>
            <a:spLocks noChangeArrowheads="1"/>
          </p:cNvSpPr>
          <p:nvPr/>
        </p:nvSpPr>
        <p:spPr bwMode="auto">
          <a:xfrm>
            <a:off x="27579586" y="5122912"/>
            <a:ext cx="1457326" cy="6619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TESORERIA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37" name="Rectangle 46"/>
          <p:cNvSpPr>
            <a:spLocks noChangeArrowheads="1"/>
          </p:cNvSpPr>
          <p:nvPr/>
        </p:nvSpPr>
        <p:spPr bwMode="auto">
          <a:xfrm>
            <a:off x="29465536" y="5122912"/>
            <a:ext cx="1457326" cy="6619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CONTRALORIA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38" name="Line 49"/>
          <p:cNvSpPr>
            <a:spLocks noChangeShapeType="1"/>
          </p:cNvSpPr>
          <p:nvPr/>
        </p:nvSpPr>
        <p:spPr bwMode="auto">
          <a:xfrm flipV="1">
            <a:off x="29124810" y="2227312"/>
            <a:ext cx="7144" cy="25146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39" name="Rectangle 51"/>
          <p:cNvSpPr>
            <a:spLocks noChangeArrowheads="1"/>
          </p:cNvSpPr>
          <p:nvPr/>
        </p:nvSpPr>
        <p:spPr bwMode="auto">
          <a:xfrm>
            <a:off x="21902752" y="6202413"/>
            <a:ext cx="1457326" cy="2870695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ATENCION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A LA </a:t>
            </a:r>
            <a:r>
              <a:rPr lang="es-ES_tradnl" altLang="es-MX" sz="700" b="1" dirty="0" smtClean="0">
                <a:latin typeface="Tahoma" charset="0"/>
              </a:rPr>
              <a:t>COMUNIDAD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ORIENTACION Y </a:t>
            </a:r>
            <a:r>
              <a:rPr lang="es-ES_tradnl" altLang="es-MX" sz="700" b="1" dirty="0" smtClean="0">
                <a:latin typeface="Tahoma" charset="0"/>
              </a:rPr>
              <a:t>ATENCION EDUCATIVA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DEL DEPORTE UNIVERSITARIO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ATENCION A</a:t>
            </a:r>
            <a:r>
              <a:rPr lang="es-ES_tradnl" altLang="es-MX" sz="700" b="1" dirty="0" smtClean="0">
                <a:latin typeface="Tahoma" charset="0"/>
              </a:rPr>
              <a:t> </a:t>
            </a:r>
            <a:r>
              <a:rPr lang="es-ES_tradnl" altLang="es-MX" sz="700" b="1" dirty="0">
                <a:latin typeface="Tahoma" charset="0"/>
              </a:rPr>
              <a:t>LA SALUD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GENERAL DE PREVENCION Y PROTECCION CIVIL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SERVICIOS </a:t>
            </a:r>
            <a:r>
              <a:rPr lang="es-ES_tradnl" altLang="es-MX" sz="700" b="1" dirty="0" smtClean="0">
                <a:latin typeface="Tahoma" charset="0"/>
              </a:rPr>
              <a:t>GENERALES Y MOVILIDAD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PROGRAMA DE VINCULACION CON LOS EGRESADOS DE LA UNAM</a:t>
            </a:r>
            <a:endParaRPr lang="es-ES_tradnl" altLang="es-MX" sz="7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500" b="1" dirty="0" smtClean="0">
              <a:latin typeface="Tahoma" charset="0"/>
            </a:endParaRPr>
          </a:p>
        </p:txBody>
      </p:sp>
      <p:sp>
        <p:nvSpPr>
          <p:cNvPr id="240" name="Rectangle 52"/>
          <p:cNvSpPr>
            <a:spLocks noChangeArrowheads="1"/>
          </p:cNvSpPr>
          <p:nvPr/>
        </p:nvSpPr>
        <p:spPr bwMode="auto">
          <a:xfrm>
            <a:off x="23777260" y="6189714"/>
            <a:ext cx="1457326" cy="111480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ASUNTOS JURIDICOS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 smtClean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DE ESTUDIOS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latin typeface="Tahoma" charset="0"/>
              </a:rPr>
              <a:t>DE LEGISLACION </a:t>
            </a:r>
            <a:r>
              <a:rPr lang="es-ES_tradnl" altLang="es-MX" sz="700" b="1" dirty="0" smtClean="0">
                <a:latin typeface="Tahoma" charset="0"/>
              </a:rPr>
              <a:t>UNIVERSITARIA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41" name="Rectangle 55"/>
          <p:cNvSpPr>
            <a:spLocks noChangeArrowheads="1"/>
          </p:cNvSpPr>
          <p:nvPr/>
        </p:nvSpPr>
        <p:spPr bwMode="auto">
          <a:xfrm>
            <a:off x="23777260" y="5122912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ABOGADO</a:t>
            </a:r>
            <a:endParaRPr lang="es-ES_tradnl" altLang="es-MX" sz="8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800" b="1" dirty="0" smtClean="0">
                <a:latin typeface="Tahoma" charset="0"/>
              </a:rPr>
              <a:t>GENERAL</a:t>
            </a:r>
            <a:endParaRPr lang="es-ES_tradnl" altLang="es-MX" sz="800" b="1" dirty="0">
              <a:latin typeface="Tahoma" charset="0"/>
            </a:endParaRPr>
          </a:p>
        </p:txBody>
      </p:sp>
      <p:sp>
        <p:nvSpPr>
          <p:cNvPr id="242" name="Rectangle 57"/>
          <p:cNvSpPr>
            <a:spLocks noChangeArrowheads="1"/>
          </p:cNvSpPr>
          <p:nvPr/>
        </p:nvSpPr>
        <p:spPr bwMode="auto">
          <a:xfrm>
            <a:off x="21902752" y="5122912"/>
            <a:ext cx="1457326" cy="6858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 smtClean="0">
                <a:latin typeface="Tahoma" charset="0"/>
              </a:rPr>
              <a:t>SECRETARIA</a:t>
            </a:r>
            <a:endParaRPr lang="es-ES_tradnl" altLang="es-MX" sz="75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>
                <a:latin typeface="Tahoma" charset="0"/>
              </a:rPr>
              <a:t>DE </a:t>
            </a:r>
            <a:r>
              <a:rPr lang="es-ES_tradnl" altLang="es-MX" sz="750" b="1" dirty="0" smtClean="0">
                <a:latin typeface="Tahoma" charset="0"/>
              </a:rPr>
              <a:t>ATENCION</a:t>
            </a:r>
            <a:endParaRPr lang="es-ES_tradnl" altLang="es-MX" sz="75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>
                <a:latin typeface="Tahoma" charset="0"/>
              </a:rPr>
              <a:t>A LA </a:t>
            </a:r>
            <a:r>
              <a:rPr lang="es-ES_tradnl" altLang="es-MX" sz="750" b="1" dirty="0" smtClean="0">
                <a:latin typeface="Tahoma" charset="0"/>
              </a:rPr>
              <a:t>COMUNIDAD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50" b="1" dirty="0" smtClean="0">
                <a:latin typeface="Tahoma" charset="0"/>
              </a:rPr>
              <a:t>UNIVERSITARIA</a:t>
            </a:r>
            <a:endParaRPr lang="es-ES_tradnl" altLang="es-MX" sz="750" b="1" dirty="0">
              <a:latin typeface="Tahoma" charset="0"/>
            </a:endParaRPr>
          </a:p>
        </p:txBody>
      </p:sp>
      <p:sp>
        <p:nvSpPr>
          <p:cNvPr id="243" name="Line 62"/>
          <p:cNvSpPr>
            <a:spLocks noChangeShapeType="1"/>
          </p:cNvSpPr>
          <p:nvPr/>
        </p:nvSpPr>
        <p:spPr bwMode="auto">
          <a:xfrm>
            <a:off x="24377336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4" name="Line 63"/>
          <p:cNvSpPr>
            <a:spLocks noChangeShapeType="1"/>
          </p:cNvSpPr>
          <p:nvPr/>
        </p:nvSpPr>
        <p:spPr bwMode="auto">
          <a:xfrm>
            <a:off x="24377336" y="58087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5" name="Line 64"/>
          <p:cNvSpPr>
            <a:spLocks noChangeShapeType="1"/>
          </p:cNvSpPr>
          <p:nvPr/>
        </p:nvSpPr>
        <p:spPr bwMode="auto">
          <a:xfrm>
            <a:off x="22588553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6" name="Line 65"/>
          <p:cNvSpPr>
            <a:spLocks noChangeShapeType="1"/>
          </p:cNvSpPr>
          <p:nvPr/>
        </p:nvSpPr>
        <p:spPr bwMode="auto">
          <a:xfrm>
            <a:off x="22588553" y="58087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47" name="Line 66"/>
          <p:cNvSpPr>
            <a:spLocks noChangeShapeType="1"/>
          </p:cNvSpPr>
          <p:nvPr/>
        </p:nvSpPr>
        <p:spPr bwMode="auto">
          <a:xfrm>
            <a:off x="28265387" y="4741912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8" name="Line 67"/>
          <p:cNvSpPr>
            <a:spLocks noChangeShapeType="1"/>
          </p:cNvSpPr>
          <p:nvPr/>
        </p:nvSpPr>
        <p:spPr bwMode="auto">
          <a:xfrm>
            <a:off x="28265387" y="5780140"/>
            <a:ext cx="0" cy="314325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49" name="Line 68"/>
          <p:cNvSpPr>
            <a:spLocks noChangeShapeType="1"/>
          </p:cNvSpPr>
          <p:nvPr/>
        </p:nvSpPr>
        <p:spPr bwMode="auto">
          <a:xfrm>
            <a:off x="30065611" y="5770615"/>
            <a:ext cx="0" cy="314325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0" name="Line 69"/>
          <p:cNvSpPr>
            <a:spLocks noChangeShapeType="1"/>
          </p:cNvSpPr>
          <p:nvPr/>
        </p:nvSpPr>
        <p:spPr bwMode="auto">
          <a:xfrm>
            <a:off x="28256459" y="4746675"/>
            <a:ext cx="1862733" cy="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1" name="Line 70"/>
          <p:cNvSpPr>
            <a:spLocks noChangeShapeType="1"/>
          </p:cNvSpPr>
          <p:nvPr/>
        </p:nvSpPr>
        <p:spPr bwMode="auto">
          <a:xfrm>
            <a:off x="30119190" y="4740325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2" name="Rectangle 79"/>
          <p:cNvSpPr>
            <a:spLocks noChangeArrowheads="1"/>
          </p:cNvSpPr>
          <p:nvPr/>
        </p:nvSpPr>
        <p:spPr bwMode="auto">
          <a:xfrm>
            <a:off x="25640468" y="6192887"/>
            <a:ext cx="1298377" cy="1006501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 anchor="ctr">
            <a:flatTx/>
          </a:bodyPr>
          <a:lstStyle>
            <a:lvl1pPr defTabSz="863600"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86360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863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863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863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863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COORDINACION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>
                <a:solidFill>
                  <a:srgbClr val="000000"/>
                </a:solidFill>
                <a:latin typeface="Tahoma" charset="0"/>
              </a:rPr>
              <a:t>DE INNOVACION Y </a:t>
            </a: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DESARROLLO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UNIDAD DE TRANSPARENCIA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solidFill>
                  <a:srgbClr val="000000"/>
                </a:solidFill>
                <a:latin typeface="Tahoma" charset="0"/>
              </a:rPr>
              <a:t>DE LA UNAM</a:t>
            </a:r>
            <a:endParaRPr lang="es-ES_tradnl" altLang="es-MX" sz="700" b="1" dirty="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53" name="Line 80"/>
          <p:cNvSpPr>
            <a:spLocks noChangeShapeType="1"/>
          </p:cNvSpPr>
          <p:nvPr/>
        </p:nvSpPr>
        <p:spPr bwMode="auto">
          <a:xfrm flipV="1">
            <a:off x="26186961" y="4741912"/>
            <a:ext cx="0" cy="13589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  <p:sp>
        <p:nvSpPr>
          <p:cNvPr id="254" name="Rectangle 89"/>
          <p:cNvSpPr>
            <a:spLocks noChangeArrowheads="1"/>
          </p:cNvSpPr>
          <p:nvPr/>
        </p:nvSpPr>
        <p:spPr bwMode="auto">
          <a:xfrm>
            <a:off x="18209545" y="7537359"/>
            <a:ext cx="1457326" cy="1031693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rIns="36000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DIRECCION </a:t>
            </a:r>
            <a:r>
              <a:rPr lang="es-ES_tradnl" altLang="es-MX" sz="700" b="1" dirty="0">
                <a:latin typeface="Tahoma" charset="0"/>
              </a:rPr>
              <a:t>GENERAL </a:t>
            </a:r>
            <a:r>
              <a:rPr lang="es-ES_tradnl" altLang="es-MX" sz="700" b="1" dirty="0" smtClean="0">
                <a:latin typeface="Tahoma" charset="0"/>
              </a:rPr>
              <a:t>DE COOPERACION </a:t>
            </a:r>
            <a:r>
              <a:rPr lang="es-ES_tradnl" altLang="es-MX" sz="700" b="1" dirty="0">
                <a:latin typeface="Tahoma" charset="0"/>
              </a:rPr>
              <a:t>E </a:t>
            </a:r>
            <a:r>
              <a:rPr lang="es-ES_tradnl" altLang="es-MX" sz="700" b="1" dirty="0" smtClean="0">
                <a:latin typeface="Tahoma" charset="0"/>
              </a:rPr>
              <a:t>INTERNACIONALIZACION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DE </a:t>
            </a:r>
            <a:r>
              <a:rPr lang="es-ES_tradnl" altLang="es-MX" sz="700" b="1" dirty="0">
                <a:latin typeface="Tahoma" charset="0"/>
              </a:rPr>
              <a:t>LA UNAM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_tradnl" altLang="es-MX" sz="500" b="1" dirty="0">
              <a:latin typeface="Tahoma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CENTRO </a:t>
            </a:r>
            <a:r>
              <a:rPr lang="es-ES_tradnl" altLang="es-MX" sz="700" b="1" dirty="0">
                <a:latin typeface="Tahoma" charset="0"/>
              </a:rPr>
              <a:t>DE ENSEÑANZA PARA </a:t>
            </a:r>
            <a:r>
              <a:rPr lang="es-ES_tradnl" altLang="es-MX" sz="700" b="1" dirty="0" smtClean="0">
                <a:latin typeface="Tahoma" charset="0"/>
              </a:rPr>
              <a:t>EXTRANJEROS</a:t>
            </a:r>
          </a:p>
        </p:txBody>
      </p:sp>
      <p:sp>
        <p:nvSpPr>
          <p:cNvPr id="255" name="Rectangle 97"/>
          <p:cNvSpPr>
            <a:spLocks noChangeArrowheads="1"/>
          </p:cNvSpPr>
          <p:nvPr/>
        </p:nvSpPr>
        <p:spPr bwMode="auto">
          <a:xfrm>
            <a:off x="18210382" y="6447663"/>
            <a:ext cx="1457326" cy="687388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FFCC"/>
              </a:gs>
            </a:gsLst>
            <a:lin ang="5400000" scaled="1"/>
          </a:gradFill>
          <a:ln w="3175">
            <a:noFill/>
            <a:miter lim="800000"/>
            <a:headEnd/>
            <a:tailEnd/>
          </a:ln>
          <a:effectLst/>
          <a:scene3d>
            <a:camera prst="legacyObliqueTopLef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rgbClr val="2C6AB6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flatTx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83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7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6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5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2365375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5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ES_tradnl" altLang="es-MX" sz="700" b="1" dirty="0" smtClean="0">
                <a:latin typeface="Tahoma" charset="0"/>
              </a:rPr>
              <a:t>COORDINACION DE RELACIONES Y ASUNTOS INTERNACIONALES</a:t>
            </a:r>
            <a:endParaRPr lang="es-ES_tradnl" altLang="es-MX" sz="700" b="1" dirty="0">
              <a:latin typeface="Tahoma" charset="0"/>
            </a:endParaRPr>
          </a:p>
        </p:txBody>
      </p:sp>
      <p:sp>
        <p:nvSpPr>
          <p:cNvPr id="256" name="Line 130"/>
          <p:cNvSpPr>
            <a:spLocks noChangeShapeType="1"/>
          </p:cNvSpPr>
          <p:nvPr/>
        </p:nvSpPr>
        <p:spPr bwMode="auto">
          <a:xfrm>
            <a:off x="18857618" y="7128942"/>
            <a:ext cx="0" cy="3600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sp>
        <p:nvSpPr>
          <p:cNvPr id="257" name="Line 132"/>
          <p:cNvSpPr>
            <a:spLocks noChangeShapeType="1"/>
          </p:cNvSpPr>
          <p:nvPr/>
        </p:nvSpPr>
        <p:spPr bwMode="auto">
          <a:xfrm>
            <a:off x="18857618" y="6076607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latin typeface="+mn-lt"/>
            </a:endParaRPr>
          </a:p>
        </p:txBody>
      </p:sp>
      <p:cxnSp>
        <p:nvCxnSpPr>
          <p:cNvPr id="259" name="258 Conector recto"/>
          <p:cNvCxnSpPr/>
          <p:nvPr/>
        </p:nvCxnSpPr>
        <p:spPr>
          <a:xfrm>
            <a:off x="18846188" y="6058615"/>
            <a:ext cx="1818000" cy="4922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8" name="Line 128"/>
          <p:cNvSpPr>
            <a:spLocks noChangeShapeType="1"/>
          </p:cNvSpPr>
          <p:nvPr/>
        </p:nvSpPr>
        <p:spPr bwMode="auto">
          <a:xfrm>
            <a:off x="15086211" y="5815980"/>
            <a:ext cx="0" cy="304800"/>
          </a:xfrm>
          <a:prstGeom prst="line">
            <a:avLst/>
          </a:prstGeom>
          <a:noFill/>
          <a:ln w="3175">
            <a:solidFill>
              <a:srgbClr val="3333CC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>
            <a:extrusionClr>
              <a:srgbClr val="2C6AB6"/>
            </a:extrusionClr>
          </a:sp3d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  <a:defRPr/>
            </a:pPr>
            <a:endParaRPr lang="es-MX" sz="1800" kern="0">
              <a:solidFill>
                <a:sysClr val="windowText" lastClr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115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4766</TotalTime>
  <Words>917</Words>
  <Application>Microsoft Office PowerPoint</Application>
  <PresentationFormat>Personalizado</PresentationFormat>
  <Paragraphs>466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unam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dgpo</dc:creator>
  <cp:lastModifiedBy>Ma. Jesús</cp:lastModifiedBy>
  <cp:revision>166</cp:revision>
  <cp:lastPrinted>2017-04-18T15:43:10Z</cp:lastPrinted>
  <dcterms:created xsi:type="dcterms:W3CDTF">2014-03-25T15:53:05Z</dcterms:created>
  <dcterms:modified xsi:type="dcterms:W3CDTF">2017-06-09T02:58:51Z</dcterms:modified>
</cp:coreProperties>
</file>