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3124775" cy="14401800"/>
  <p:notesSz cx="20783550" cy="20783550"/>
  <p:defaultTextStyle>
    <a:defPPr>
      <a:defRPr lang="es-MX"/>
    </a:defPPr>
    <a:lvl1pPr marL="0" algn="l" defTabSz="246888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1pPr>
    <a:lvl2pPr marL="1234440" algn="l" defTabSz="246888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2pPr>
    <a:lvl3pPr marL="2468880" algn="l" defTabSz="246888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3pPr>
    <a:lvl4pPr marL="3703320" algn="l" defTabSz="246888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4pPr>
    <a:lvl5pPr marL="4937760" algn="l" defTabSz="246888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5pPr>
    <a:lvl6pPr marL="6172200" algn="l" defTabSz="246888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6pPr>
    <a:lvl7pPr marL="7406640" algn="l" defTabSz="246888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7pPr>
    <a:lvl8pPr marL="8641080" algn="l" defTabSz="246888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8pPr>
    <a:lvl9pPr marL="9875520" algn="l" defTabSz="246888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536">
          <p15:clr>
            <a:srgbClr val="A4A3A4"/>
          </p15:clr>
        </p15:guide>
        <p15:guide id="2" pos="1043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6AB6"/>
    <a:srgbClr val="CCECFF"/>
    <a:srgbClr val="2E6EBC"/>
    <a:srgbClr val="3072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35" d="100"/>
          <a:sy n="35" d="100"/>
        </p:scale>
        <p:origin x="60" y="66"/>
      </p:cViewPr>
      <p:guideLst>
        <p:guide orient="horz" pos="4536"/>
        <p:guide pos="1043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484360" y="4473895"/>
            <a:ext cx="28156058" cy="308705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968718" y="8161021"/>
            <a:ext cx="2318734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234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468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703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9377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172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7406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8641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9875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t>08/06/2016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51364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t>08/06/2016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05706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24015463" y="576747"/>
            <a:ext cx="7453074" cy="1228820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656242" y="576747"/>
            <a:ext cx="21807143" cy="1228820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t>08/06/2016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03319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t>08/06/2016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44174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616630" y="9254495"/>
            <a:ext cx="28156058" cy="2860359"/>
          </a:xfrm>
        </p:spPr>
        <p:txBody>
          <a:bodyPr anchor="t"/>
          <a:lstStyle>
            <a:lvl1pPr algn="l">
              <a:defRPr sz="108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616630" y="6104100"/>
            <a:ext cx="28156058" cy="3150393"/>
          </a:xfrm>
        </p:spPr>
        <p:txBody>
          <a:bodyPr anchor="b"/>
          <a:lstStyle>
            <a:lvl1pPr marL="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1pPr>
            <a:lvl2pPr marL="1234440" indent="0">
              <a:buNone/>
              <a:defRPr sz="4900">
                <a:solidFill>
                  <a:schemeClr val="tx1">
                    <a:tint val="75000"/>
                  </a:schemeClr>
                </a:solidFill>
              </a:defRPr>
            </a:lvl2pPr>
            <a:lvl3pPr marL="2468880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3pPr>
            <a:lvl4pPr marL="3703320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4pPr>
            <a:lvl5pPr marL="4937760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5pPr>
            <a:lvl6pPr marL="6172200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6pPr>
            <a:lvl7pPr marL="7406640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7pPr>
            <a:lvl8pPr marL="8641080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8pPr>
            <a:lvl9pPr marL="9875520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t>08/06/2016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41183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656242" y="3360426"/>
            <a:ext cx="14630109" cy="9504523"/>
          </a:xfrm>
        </p:spPr>
        <p:txBody>
          <a:bodyPr/>
          <a:lstStyle>
            <a:lvl1pPr>
              <a:defRPr sz="7600"/>
            </a:lvl1pPr>
            <a:lvl2pPr>
              <a:defRPr sz="6500"/>
            </a:lvl2pPr>
            <a:lvl3pPr>
              <a:defRPr sz="54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6838432" y="3360426"/>
            <a:ext cx="14630109" cy="9504523"/>
          </a:xfrm>
        </p:spPr>
        <p:txBody>
          <a:bodyPr/>
          <a:lstStyle>
            <a:lvl1pPr>
              <a:defRPr sz="7600"/>
            </a:lvl1pPr>
            <a:lvl2pPr>
              <a:defRPr sz="6500"/>
            </a:lvl2pPr>
            <a:lvl3pPr>
              <a:defRPr sz="54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t>08/06/2016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7789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56241" y="3223738"/>
            <a:ext cx="14635861" cy="1343500"/>
          </a:xfrm>
        </p:spPr>
        <p:txBody>
          <a:bodyPr anchor="b"/>
          <a:lstStyle>
            <a:lvl1pPr marL="0" indent="0">
              <a:buNone/>
              <a:defRPr sz="6500" b="1"/>
            </a:lvl1pPr>
            <a:lvl2pPr marL="1234440" indent="0">
              <a:buNone/>
              <a:defRPr sz="5400" b="1"/>
            </a:lvl2pPr>
            <a:lvl3pPr marL="2468880" indent="0">
              <a:buNone/>
              <a:defRPr sz="4900" b="1"/>
            </a:lvl3pPr>
            <a:lvl4pPr marL="3703320" indent="0">
              <a:buNone/>
              <a:defRPr sz="4300" b="1"/>
            </a:lvl4pPr>
            <a:lvl5pPr marL="4937760" indent="0">
              <a:buNone/>
              <a:defRPr sz="4300" b="1"/>
            </a:lvl5pPr>
            <a:lvl6pPr marL="6172200" indent="0">
              <a:buNone/>
              <a:defRPr sz="4300" b="1"/>
            </a:lvl6pPr>
            <a:lvl7pPr marL="7406640" indent="0">
              <a:buNone/>
              <a:defRPr sz="4300" b="1"/>
            </a:lvl7pPr>
            <a:lvl8pPr marL="8641080" indent="0">
              <a:buNone/>
              <a:defRPr sz="4300" b="1"/>
            </a:lvl8pPr>
            <a:lvl9pPr marL="9875520" indent="0">
              <a:buNone/>
              <a:defRPr sz="43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656241" y="4567239"/>
            <a:ext cx="14635861" cy="8297705"/>
          </a:xfrm>
        </p:spPr>
        <p:txBody>
          <a:bodyPr/>
          <a:lstStyle>
            <a:lvl1pPr>
              <a:defRPr sz="6500"/>
            </a:lvl1pPr>
            <a:lvl2pPr>
              <a:defRPr sz="5400"/>
            </a:lvl2pPr>
            <a:lvl3pPr>
              <a:defRPr sz="49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16826932" y="3223738"/>
            <a:ext cx="14641610" cy="1343500"/>
          </a:xfrm>
        </p:spPr>
        <p:txBody>
          <a:bodyPr anchor="b"/>
          <a:lstStyle>
            <a:lvl1pPr marL="0" indent="0">
              <a:buNone/>
              <a:defRPr sz="6500" b="1"/>
            </a:lvl1pPr>
            <a:lvl2pPr marL="1234440" indent="0">
              <a:buNone/>
              <a:defRPr sz="5400" b="1"/>
            </a:lvl2pPr>
            <a:lvl3pPr marL="2468880" indent="0">
              <a:buNone/>
              <a:defRPr sz="4900" b="1"/>
            </a:lvl3pPr>
            <a:lvl4pPr marL="3703320" indent="0">
              <a:buNone/>
              <a:defRPr sz="4300" b="1"/>
            </a:lvl4pPr>
            <a:lvl5pPr marL="4937760" indent="0">
              <a:buNone/>
              <a:defRPr sz="4300" b="1"/>
            </a:lvl5pPr>
            <a:lvl6pPr marL="6172200" indent="0">
              <a:buNone/>
              <a:defRPr sz="4300" b="1"/>
            </a:lvl6pPr>
            <a:lvl7pPr marL="7406640" indent="0">
              <a:buNone/>
              <a:defRPr sz="4300" b="1"/>
            </a:lvl7pPr>
            <a:lvl8pPr marL="8641080" indent="0">
              <a:buNone/>
              <a:defRPr sz="4300" b="1"/>
            </a:lvl8pPr>
            <a:lvl9pPr marL="9875520" indent="0">
              <a:buNone/>
              <a:defRPr sz="43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16826932" y="4567239"/>
            <a:ext cx="14641610" cy="8297705"/>
          </a:xfrm>
        </p:spPr>
        <p:txBody>
          <a:bodyPr/>
          <a:lstStyle>
            <a:lvl1pPr>
              <a:defRPr sz="6500"/>
            </a:lvl1pPr>
            <a:lvl2pPr>
              <a:defRPr sz="5400"/>
            </a:lvl2pPr>
            <a:lvl3pPr>
              <a:defRPr sz="49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t>08/06/2016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99261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t>08/06/2016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30861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t>08/06/2016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73318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56244" y="573407"/>
            <a:ext cx="10897823" cy="2440305"/>
          </a:xfrm>
        </p:spPr>
        <p:txBody>
          <a:bodyPr anchor="b"/>
          <a:lstStyle>
            <a:lvl1pPr algn="l">
              <a:defRPr sz="54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2950873" y="573408"/>
            <a:ext cx="18517670" cy="12291537"/>
          </a:xfrm>
        </p:spPr>
        <p:txBody>
          <a:bodyPr/>
          <a:lstStyle>
            <a:lvl1pPr>
              <a:defRPr sz="8600"/>
            </a:lvl1pPr>
            <a:lvl2pPr>
              <a:defRPr sz="7600"/>
            </a:lvl2pPr>
            <a:lvl3pPr>
              <a:defRPr sz="65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56244" y="3013711"/>
            <a:ext cx="10897823" cy="9851232"/>
          </a:xfrm>
        </p:spPr>
        <p:txBody>
          <a:bodyPr/>
          <a:lstStyle>
            <a:lvl1pPr marL="0" indent="0">
              <a:buNone/>
              <a:defRPr sz="3800"/>
            </a:lvl1pPr>
            <a:lvl2pPr marL="1234440" indent="0">
              <a:buNone/>
              <a:defRPr sz="3200"/>
            </a:lvl2pPr>
            <a:lvl3pPr marL="2468880" indent="0">
              <a:buNone/>
              <a:defRPr sz="2700"/>
            </a:lvl3pPr>
            <a:lvl4pPr marL="3703320" indent="0">
              <a:buNone/>
              <a:defRPr sz="2400"/>
            </a:lvl4pPr>
            <a:lvl5pPr marL="4937760" indent="0">
              <a:buNone/>
              <a:defRPr sz="2400"/>
            </a:lvl5pPr>
            <a:lvl6pPr marL="6172200" indent="0">
              <a:buNone/>
              <a:defRPr sz="2400"/>
            </a:lvl6pPr>
            <a:lvl7pPr marL="7406640" indent="0">
              <a:buNone/>
              <a:defRPr sz="2400"/>
            </a:lvl7pPr>
            <a:lvl8pPr marL="8641080" indent="0">
              <a:buNone/>
              <a:defRPr sz="2400"/>
            </a:lvl8pPr>
            <a:lvl9pPr marL="9875520" indent="0">
              <a:buNone/>
              <a:defRPr sz="2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t>08/06/2016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01778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492691" y="10081263"/>
            <a:ext cx="19874865" cy="1190151"/>
          </a:xfrm>
        </p:spPr>
        <p:txBody>
          <a:bodyPr anchor="b"/>
          <a:lstStyle>
            <a:lvl1pPr algn="l">
              <a:defRPr sz="54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492691" y="1286828"/>
            <a:ext cx="19874865" cy="8641080"/>
          </a:xfrm>
        </p:spPr>
        <p:txBody>
          <a:bodyPr/>
          <a:lstStyle>
            <a:lvl1pPr marL="0" indent="0">
              <a:buNone/>
              <a:defRPr sz="8600"/>
            </a:lvl1pPr>
            <a:lvl2pPr marL="1234440" indent="0">
              <a:buNone/>
              <a:defRPr sz="7600"/>
            </a:lvl2pPr>
            <a:lvl3pPr marL="2468880" indent="0">
              <a:buNone/>
              <a:defRPr sz="6500"/>
            </a:lvl3pPr>
            <a:lvl4pPr marL="3703320" indent="0">
              <a:buNone/>
              <a:defRPr sz="5400"/>
            </a:lvl4pPr>
            <a:lvl5pPr marL="4937760" indent="0">
              <a:buNone/>
              <a:defRPr sz="5400"/>
            </a:lvl5pPr>
            <a:lvl6pPr marL="6172200" indent="0">
              <a:buNone/>
              <a:defRPr sz="5400"/>
            </a:lvl6pPr>
            <a:lvl7pPr marL="7406640" indent="0">
              <a:buNone/>
              <a:defRPr sz="5400"/>
            </a:lvl7pPr>
            <a:lvl8pPr marL="8641080" indent="0">
              <a:buNone/>
              <a:defRPr sz="5400"/>
            </a:lvl8pPr>
            <a:lvl9pPr marL="9875520" indent="0">
              <a:buNone/>
              <a:defRPr sz="54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492691" y="11271414"/>
            <a:ext cx="19874865" cy="1690211"/>
          </a:xfrm>
        </p:spPr>
        <p:txBody>
          <a:bodyPr/>
          <a:lstStyle>
            <a:lvl1pPr marL="0" indent="0">
              <a:buNone/>
              <a:defRPr sz="3800"/>
            </a:lvl1pPr>
            <a:lvl2pPr marL="1234440" indent="0">
              <a:buNone/>
              <a:defRPr sz="3200"/>
            </a:lvl2pPr>
            <a:lvl3pPr marL="2468880" indent="0">
              <a:buNone/>
              <a:defRPr sz="2700"/>
            </a:lvl3pPr>
            <a:lvl4pPr marL="3703320" indent="0">
              <a:buNone/>
              <a:defRPr sz="2400"/>
            </a:lvl4pPr>
            <a:lvl5pPr marL="4937760" indent="0">
              <a:buNone/>
              <a:defRPr sz="2400"/>
            </a:lvl5pPr>
            <a:lvl6pPr marL="6172200" indent="0">
              <a:buNone/>
              <a:defRPr sz="2400"/>
            </a:lvl6pPr>
            <a:lvl7pPr marL="7406640" indent="0">
              <a:buNone/>
              <a:defRPr sz="2400"/>
            </a:lvl7pPr>
            <a:lvl8pPr marL="8641080" indent="0">
              <a:buNone/>
              <a:defRPr sz="2400"/>
            </a:lvl8pPr>
            <a:lvl9pPr marL="9875520" indent="0">
              <a:buNone/>
              <a:defRPr sz="2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t>08/06/2016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0143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56240" y="576741"/>
            <a:ext cx="29812298" cy="2400300"/>
          </a:xfrm>
          <a:prstGeom prst="rect">
            <a:avLst/>
          </a:prstGeom>
        </p:spPr>
        <p:txBody>
          <a:bodyPr vert="horz" lIns="246888" tIns="123444" rIns="246888" bIns="123444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56240" y="3360426"/>
            <a:ext cx="29812298" cy="9504523"/>
          </a:xfrm>
          <a:prstGeom prst="rect">
            <a:avLst/>
          </a:prstGeom>
        </p:spPr>
        <p:txBody>
          <a:bodyPr vert="horz" lIns="246888" tIns="123444" rIns="246888" bIns="123444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1656243" y="13348341"/>
            <a:ext cx="7729115" cy="766763"/>
          </a:xfrm>
          <a:prstGeom prst="rect">
            <a:avLst/>
          </a:prstGeom>
        </p:spPr>
        <p:txBody>
          <a:bodyPr vert="horz" lIns="246888" tIns="123444" rIns="246888" bIns="123444" rtlCol="0" anchor="ctr"/>
          <a:lstStyle>
            <a:lvl1pPr algn="l">
              <a:defRPr sz="3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0743A-96F0-45C4-B04C-97CE1CBDB4D3}" type="datetimeFigureOut">
              <a:rPr lang="es-MX" smtClean="0"/>
              <a:t>08/06/2016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1317633" y="13348341"/>
            <a:ext cx="10489511" cy="766763"/>
          </a:xfrm>
          <a:prstGeom prst="rect">
            <a:avLst/>
          </a:prstGeom>
        </p:spPr>
        <p:txBody>
          <a:bodyPr vert="horz" lIns="246888" tIns="123444" rIns="246888" bIns="123444" rtlCol="0" anchor="ctr"/>
          <a:lstStyle>
            <a:lvl1pPr algn="ctr">
              <a:defRPr sz="3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23739426" y="13348341"/>
            <a:ext cx="7729115" cy="766763"/>
          </a:xfrm>
          <a:prstGeom prst="rect">
            <a:avLst/>
          </a:prstGeom>
        </p:spPr>
        <p:txBody>
          <a:bodyPr vert="horz" lIns="246888" tIns="123444" rIns="246888" bIns="123444" rtlCol="0" anchor="ctr"/>
          <a:lstStyle>
            <a:lvl1pPr algn="r">
              <a:defRPr sz="3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BC2B48-A9B4-4204-B477-29929D7D0E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3504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468880" rtl="0" eaLnBrk="1" latinLnBrk="0" hangingPunct="1">
        <a:spcBef>
          <a:spcPct val="0"/>
        </a:spcBef>
        <a:buNone/>
        <a:defRPr sz="11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25830" indent="-925830" algn="l" defTabSz="2468880" rtl="0" eaLnBrk="1" latinLnBrk="0" hangingPunct="1">
        <a:spcBef>
          <a:spcPct val="20000"/>
        </a:spcBef>
        <a:buFont typeface="Arial" panose="020B0604020202020204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005965" indent="-771525" algn="l" defTabSz="2468880" rtl="0" eaLnBrk="1" latinLnBrk="0" hangingPunct="1">
        <a:spcBef>
          <a:spcPct val="20000"/>
        </a:spcBef>
        <a:buFont typeface="Arial" panose="020B0604020202020204" pitchFamily="34" charset="0"/>
        <a:buChar char="–"/>
        <a:defRPr sz="7600" kern="1200">
          <a:solidFill>
            <a:schemeClr val="tx1"/>
          </a:solidFill>
          <a:latin typeface="+mn-lt"/>
          <a:ea typeface="+mn-ea"/>
          <a:cs typeface="+mn-cs"/>
        </a:defRPr>
      </a:lvl2pPr>
      <a:lvl3pPr marL="3086100" indent="-617220" algn="l" defTabSz="2468880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3pPr>
      <a:lvl4pPr marL="4320540" indent="-617220" algn="l" defTabSz="2468880" rtl="0" eaLnBrk="1" latinLnBrk="0" hangingPunct="1">
        <a:spcBef>
          <a:spcPct val="20000"/>
        </a:spcBef>
        <a:buFont typeface="Arial" panose="020B0604020202020204" pitchFamily="34" charset="0"/>
        <a:buChar char="–"/>
        <a:defRPr sz="5400" kern="1200">
          <a:solidFill>
            <a:schemeClr val="tx1"/>
          </a:solidFill>
          <a:latin typeface="+mn-lt"/>
          <a:ea typeface="+mn-ea"/>
          <a:cs typeface="+mn-cs"/>
        </a:defRPr>
      </a:lvl4pPr>
      <a:lvl5pPr marL="5554980" indent="-617220" algn="l" defTabSz="2468880" rtl="0" eaLnBrk="1" latinLnBrk="0" hangingPunct="1">
        <a:spcBef>
          <a:spcPct val="20000"/>
        </a:spcBef>
        <a:buFont typeface="Arial" panose="020B0604020202020204" pitchFamily="34" charset="0"/>
        <a:buChar char="»"/>
        <a:defRPr sz="5400" kern="1200">
          <a:solidFill>
            <a:schemeClr val="tx1"/>
          </a:solidFill>
          <a:latin typeface="+mn-lt"/>
          <a:ea typeface="+mn-ea"/>
          <a:cs typeface="+mn-cs"/>
        </a:defRPr>
      </a:lvl5pPr>
      <a:lvl6pPr marL="6789420" indent="-617220" algn="l" defTabSz="2468880" rtl="0" eaLnBrk="1" latinLnBrk="0" hangingPunct="1">
        <a:spcBef>
          <a:spcPct val="200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8023860" indent="-617220" algn="l" defTabSz="2468880" rtl="0" eaLnBrk="1" latinLnBrk="0" hangingPunct="1">
        <a:spcBef>
          <a:spcPct val="200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9258300" indent="-617220" algn="l" defTabSz="2468880" rtl="0" eaLnBrk="1" latinLnBrk="0" hangingPunct="1">
        <a:spcBef>
          <a:spcPct val="200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0492740" indent="-617220" algn="l" defTabSz="2468880" rtl="0" eaLnBrk="1" latinLnBrk="0" hangingPunct="1">
        <a:spcBef>
          <a:spcPct val="200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2468880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34440" algn="l" defTabSz="2468880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468880" algn="l" defTabSz="2468880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703320" algn="l" defTabSz="2468880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4937760" algn="l" defTabSz="2468880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172200" algn="l" defTabSz="2468880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406640" algn="l" defTabSz="2468880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641080" algn="l" defTabSz="2468880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9875520" algn="l" defTabSz="2468880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Line 131"/>
          <p:cNvSpPr>
            <a:spLocks noChangeShapeType="1"/>
          </p:cNvSpPr>
          <p:nvPr/>
        </p:nvSpPr>
        <p:spPr bwMode="auto">
          <a:xfrm>
            <a:off x="20396812" y="5806158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89" name="Rectangle 2"/>
          <p:cNvSpPr>
            <a:spLocks noChangeArrowheads="1"/>
          </p:cNvSpPr>
          <p:nvPr/>
        </p:nvSpPr>
        <p:spPr bwMode="auto">
          <a:xfrm>
            <a:off x="5196905" y="6247780"/>
            <a:ext cx="1457326" cy="5345608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7998" tIns="45714" rIns="17998" bIns="45714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CENTRO </a:t>
            </a:r>
            <a:r>
              <a:rPr lang="es-ES_tradnl" altLang="es-MX" sz="700" b="1" dirty="0">
                <a:latin typeface="Tahoma" charset="0"/>
              </a:rPr>
              <a:t>DE </a:t>
            </a:r>
            <a:endParaRPr lang="es-ES_tradnl" altLang="es-MX" sz="700" b="1" dirty="0" smtClean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CIENCIAS </a:t>
            </a:r>
            <a:r>
              <a:rPr lang="es-ES_tradnl" altLang="es-MX" sz="700" b="1" dirty="0">
                <a:latin typeface="Tahoma" charset="0"/>
              </a:rPr>
              <a:t>DE LA ATMOSFERA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CENTRO </a:t>
            </a:r>
            <a:r>
              <a:rPr lang="es-ES_tradnl" altLang="es-MX" sz="700" b="1" dirty="0">
                <a:latin typeface="Tahoma" charset="0"/>
              </a:rPr>
              <a:t>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CIENCIAS </a:t>
            </a:r>
            <a:r>
              <a:rPr lang="es-ES_tradnl" altLang="es-MX" sz="700" b="1" dirty="0" smtClean="0">
                <a:latin typeface="Tahoma" charset="0"/>
              </a:rPr>
              <a:t>APLICADAS Y </a:t>
            </a:r>
            <a:r>
              <a:rPr lang="es-ES_tradnl" altLang="es-MX" sz="700" b="1" dirty="0">
                <a:latin typeface="Tahoma" charset="0"/>
              </a:rPr>
              <a:t>DESARROLLO TECNOLOGICO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CENTRO </a:t>
            </a:r>
            <a:r>
              <a:rPr lang="es-ES_tradnl" altLang="es-MX" sz="700" b="1" dirty="0">
                <a:latin typeface="Tahoma" charset="0"/>
              </a:rPr>
              <a:t>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CIENCIAS GENOMICAS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CENTRO </a:t>
            </a:r>
            <a:r>
              <a:rPr lang="es-ES_tradnl" altLang="es-MX" sz="700" b="1" dirty="0">
                <a:latin typeface="Tahoma" charset="0"/>
              </a:rPr>
              <a:t>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FISICA APLICADA Y TECNOLOGIA </a:t>
            </a:r>
            <a:r>
              <a:rPr lang="es-ES_tradnl" altLang="es-MX" sz="700" b="1" dirty="0" smtClean="0">
                <a:latin typeface="Tahoma" charset="0"/>
              </a:rPr>
              <a:t>AVANZADA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CENTRO </a:t>
            </a:r>
            <a:r>
              <a:rPr lang="es-ES_tradnl" altLang="es-MX" sz="700" b="1" dirty="0">
                <a:latin typeface="Tahoma" charset="0"/>
              </a:rPr>
              <a:t>DE </a:t>
            </a:r>
            <a:endParaRPr lang="es-ES_tradnl" altLang="es-MX" sz="700" b="1" dirty="0" smtClean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NANOCIENCIAS </a:t>
            </a:r>
            <a:r>
              <a:rPr lang="es-ES_tradnl" altLang="es-MX" sz="700" b="1" dirty="0">
                <a:latin typeface="Tahoma" charset="0"/>
              </a:rPr>
              <a:t>Y NANOTECNOLOGIA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CENTRO </a:t>
            </a:r>
            <a:r>
              <a:rPr lang="es-ES_tradnl" altLang="es-MX" sz="700" b="1" dirty="0">
                <a:latin typeface="Tahoma" charset="0"/>
              </a:rPr>
              <a:t>DE </a:t>
            </a:r>
            <a:endParaRPr lang="es-ES_tradnl" altLang="es-MX" sz="700" b="1" dirty="0" smtClean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GEOCIENCIAS</a:t>
            </a: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CENTRO </a:t>
            </a:r>
            <a:r>
              <a:rPr lang="es-ES_tradnl" altLang="es-MX" sz="700" b="1" dirty="0">
                <a:latin typeface="Tahoma" charset="0"/>
              </a:rPr>
              <a:t>DE </a:t>
            </a:r>
            <a:endParaRPr lang="es-ES_tradnl" altLang="es-MX" sz="700" b="1" dirty="0" smtClean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INVESTIGACIONES </a:t>
            </a:r>
            <a:r>
              <a:rPr lang="es-ES_tradnl" altLang="es-MX" sz="700" b="1" dirty="0">
                <a:latin typeface="Tahoma" charset="0"/>
              </a:rPr>
              <a:t>EN GEOGRAFIA AMBIENTAL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CENTRO </a:t>
            </a:r>
            <a:r>
              <a:rPr lang="es-ES_tradnl" altLang="es-MX" sz="700" b="1" dirty="0">
                <a:latin typeface="Tahoma" charset="0"/>
              </a:rPr>
              <a:t>DE </a:t>
            </a:r>
            <a:endParaRPr lang="es-ES_tradnl" altLang="es-MX" sz="700" b="1" dirty="0" smtClean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CIENCIAS </a:t>
            </a:r>
            <a:r>
              <a:rPr lang="es-ES_tradnl" altLang="es-MX" sz="700" b="1" dirty="0">
                <a:latin typeface="Tahoma" charset="0"/>
              </a:rPr>
              <a:t>MATEMATICAS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</a:t>
            </a:r>
            <a:r>
              <a:rPr lang="es-ES_tradnl" altLang="es-MX" sz="700" b="1" dirty="0">
                <a:latin typeface="Tahoma" charset="0"/>
              </a:rPr>
              <a:t>GENERAL </a:t>
            </a:r>
            <a:r>
              <a:rPr lang="es-ES_tradnl" altLang="es-MX" sz="700" b="1" dirty="0" smtClean="0">
                <a:latin typeface="Tahoma" charset="0"/>
              </a:rPr>
              <a:t>DE DIVULGACION</a:t>
            </a: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LA </a:t>
            </a:r>
            <a:r>
              <a:rPr lang="es-ES_tradnl" altLang="es-MX" sz="700" b="1" dirty="0" smtClean="0">
                <a:latin typeface="Tahoma" charset="0"/>
              </a:rPr>
              <a:t>CIENCIA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buNone/>
            </a:pPr>
            <a:r>
              <a:rPr lang="es-ES_tradnl" sz="700" b="1">
                <a:latin typeface="Tahoma" charset="0"/>
              </a:rPr>
              <a:t>PROGRAMA UNIVERSITARIO DE ALIMENTOS</a:t>
            </a:r>
          </a:p>
          <a:p>
            <a:pPr algn="ctr"/>
            <a:endParaRPr lang="es-ES_tradnl" sz="500" b="1">
              <a:latin typeface="Tahoma" charset="0"/>
            </a:endParaRPr>
          </a:p>
          <a:p>
            <a:pPr algn="ctr">
              <a:buNone/>
            </a:pPr>
            <a:r>
              <a:rPr lang="es-ES_tradnl" sz="700" b="1">
                <a:latin typeface="Tahoma" charset="0"/>
              </a:rPr>
              <a:t>PROGRAMA UNIVERSITARIO DE CIENCIA E INGENIERIA DE MATERIALES</a:t>
            </a:r>
          </a:p>
          <a:p>
            <a:pPr algn="ctr"/>
            <a:endParaRPr lang="es-ES_tradnl" sz="500" b="1">
              <a:latin typeface="Tahoma" charset="0"/>
            </a:endParaRPr>
          </a:p>
          <a:p>
            <a:pPr algn="ctr">
              <a:buNone/>
            </a:pPr>
            <a:r>
              <a:rPr lang="es-ES_tradnl" sz="700" b="1">
                <a:latin typeface="Tahoma" charset="0"/>
              </a:rPr>
              <a:t>PROGRAMA UNIVERSITARIO DE INVESTIGACION EN SALUD</a:t>
            </a:r>
          </a:p>
          <a:p>
            <a:pPr algn="ctr"/>
            <a:endParaRPr lang="es-ES_tradnl" sz="500" b="1">
              <a:latin typeface="Tahoma" charset="0"/>
            </a:endParaRPr>
          </a:p>
          <a:p>
            <a:pPr algn="ctr">
              <a:buNone/>
            </a:pPr>
            <a:r>
              <a:rPr lang="es-ES_tradnl" sz="700" b="1">
                <a:latin typeface="Tahoma" charset="0"/>
              </a:rPr>
              <a:t>PROGRAMA UNIVERSITARIO DE ESTRATEGIAS PARA LA SUSTENTABILIDAD</a:t>
            </a:r>
          </a:p>
          <a:p>
            <a:pPr algn="ctr"/>
            <a:endParaRPr lang="es-ES_tradnl" sz="500" b="1">
              <a:latin typeface="Tahoma" charset="0"/>
            </a:endParaRPr>
          </a:p>
          <a:p>
            <a:pPr algn="ctr">
              <a:buNone/>
            </a:pPr>
            <a:r>
              <a:rPr lang="es-ES_tradnl" sz="700" b="1">
                <a:latin typeface="Tahoma" charset="0"/>
              </a:rPr>
              <a:t>PROGRAMA DE INVESTIGACIÓN EN CAMBIO CLIMÁTICO</a:t>
            </a:r>
          </a:p>
        </p:txBody>
      </p:sp>
      <p:sp>
        <p:nvSpPr>
          <p:cNvPr id="90" name="Rectangle 3"/>
          <p:cNvSpPr>
            <a:spLocks noChangeArrowheads="1"/>
          </p:cNvSpPr>
          <p:nvPr/>
        </p:nvSpPr>
        <p:spPr bwMode="auto">
          <a:xfrm>
            <a:off x="3225231" y="6084269"/>
            <a:ext cx="1480542" cy="2458194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5996" tIns="45714" rIns="35996" bIns="45714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ESCUELA  </a:t>
            </a:r>
            <a:r>
              <a:rPr lang="es-ES_tradnl" altLang="es-MX" sz="700" b="1" dirty="0">
                <a:latin typeface="Tahoma" charset="0"/>
              </a:rPr>
              <a:t>NACIONAL</a:t>
            </a:r>
            <a:r>
              <a:rPr lang="es-ES_tradnl" altLang="es-MX" sz="500" b="1" dirty="0">
                <a:solidFill>
                  <a:srgbClr val="FF3300"/>
                </a:solidFill>
                <a:latin typeface="Tahoma" charset="0"/>
              </a:rPr>
              <a:t> </a:t>
            </a:r>
            <a:r>
              <a:rPr lang="es-ES_tradnl" altLang="es-MX" sz="700" b="1" dirty="0">
                <a:latin typeface="Tahoma" charset="0"/>
              </a:rPr>
              <a:t>DE ENFERMERIA Y OBSTETRICIA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ESCUELA </a:t>
            </a:r>
            <a:r>
              <a:rPr lang="es-ES_tradnl" altLang="es-MX" sz="700" b="1" dirty="0">
                <a:latin typeface="Tahoma" charset="0"/>
              </a:rPr>
              <a:t>NACIONAL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TRABAJO SOCIAL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ESCUELA </a:t>
            </a:r>
            <a:r>
              <a:rPr lang="es-ES_tradnl" altLang="es-MX" sz="700" b="1" dirty="0">
                <a:latin typeface="Tahoma" charset="0"/>
              </a:rPr>
              <a:t>NACIONAL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ESTUDIOS SUPERIORES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UNIDAD LEON 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solidFill>
                  <a:srgbClr val="000000"/>
                </a:solidFill>
                <a:latin typeface="Tahoma" charset="0"/>
              </a:rPr>
              <a:t>ESCUELA </a:t>
            </a: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NACIONAL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ESTUDIOS SUPERIORES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UNIDAD MORELIA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MICHOACAN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solidFill>
                <a:srgbClr val="00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ESCUELA </a:t>
            </a:r>
            <a:r>
              <a:rPr lang="es-ES_tradnl" altLang="es-MX" sz="700" b="1" dirty="0">
                <a:latin typeface="Tahoma" charset="0"/>
              </a:rPr>
              <a:t>NACIONAL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PREPARATORIA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ESCUELA </a:t>
            </a:r>
            <a:r>
              <a:rPr lang="es-ES_tradnl" altLang="es-MX" sz="700" b="1" dirty="0">
                <a:latin typeface="Tahoma" charset="0"/>
              </a:rPr>
              <a:t>NACIONAL </a:t>
            </a:r>
            <a:endParaRPr lang="es-ES_tradnl" altLang="es-MX" sz="700" b="1" dirty="0" smtClean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COLEGIO DE </a:t>
            </a:r>
            <a:r>
              <a:rPr lang="es-ES_tradnl" altLang="es-MX" sz="700" b="1" dirty="0">
                <a:latin typeface="Tahoma" charset="0"/>
              </a:rPr>
              <a:t>CIENCIAS </a:t>
            </a:r>
            <a:endParaRPr lang="es-ES_tradnl" altLang="es-MX" sz="700" b="1" dirty="0" smtClean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Y HUMANIDADES </a:t>
            </a:r>
            <a:endParaRPr lang="es-ES_tradnl" altLang="es-MX" sz="700" b="1" dirty="0">
              <a:latin typeface="Tahoma" charset="0"/>
            </a:endParaRPr>
          </a:p>
        </p:txBody>
      </p:sp>
      <p:sp>
        <p:nvSpPr>
          <p:cNvPr id="91" name="Rectangle 4"/>
          <p:cNvSpPr>
            <a:spLocks noChangeArrowheads="1"/>
          </p:cNvSpPr>
          <p:nvPr/>
        </p:nvSpPr>
        <p:spPr bwMode="auto">
          <a:xfrm>
            <a:off x="1282130" y="6084268"/>
            <a:ext cx="1457326" cy="6922690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7998" tIns="45714" rIns="17998" bIns="45714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ARQUITECTURA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es-ES_tradnl" altLang="es-MX" sz="700" b="1" dirty="0" smtClean="0">
                <a:latin typeface="Tahoma" charset="0"/>
              </a:rPr>
              <a:t>FACULTAD </a:t>
            </a:r>
            <a:r>
              <a:rPr lang="es-ES_tradnl" altLang="es-MX" sz="700" b="1" dirty="0">
                <a:latin typeface="Tahoma" charset="0"/>
              </a:rPr>
              <a:t>DE </a:t>
            </a:r>
            <a:endParaRPr lang="es-ES_tradnl" altLang="es-MX" sz="700" b="1" dirty="0" smtClean="0">
              <a:latin typeface="Tahoma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es-ES_tradnl" altLang="es-MX" sz="700" b="1" dirty="0" smtClean="0">
                <a:latin typeface="Tahoma" charset="0"/>
              </a:rPr>
              <a:t>ARTES </a:t>
            </a:r>
            <a:r>
              <a:rPr lang="es-ES_tradnl" altLang="es-MX" sz="700" b="1" dirty="0">
                <a:latin typeface="Tahoma" charset="0"/>
              </a:rPr>
              <a:t>Y DISEÑO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700" b="1" dirty="0" smtClean="0"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FACULTAD </a:t>
            </a:r>
            <a:r>
              <a:rPr lang="es-ES_tradnl" altLang="es-MX" sz="700" b="1" dirty="0">
                <a:latin typeface="Tahoma" charset="0"/>
              </a:rPr>
              <a:t>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CIENCIAS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FACULTAD </a:t>
            </a:r>
            <a:r>
              <a:rPr lang="es-ES_tradnl" altLang="es-MX" sz="700" b="1" dirty="0">
                <a:latin typeface="Tahoma" charset="0"/>
              </a:rPr>
              <a:t>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CIENCIAS POLITICAS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Y SOCIALES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700" b="1" dirty="0" smtClean="0"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FACULTAD </a:t>
            </a:r>
            <a:r>
              <a:rPr lang="es-ES_tradnl" altLang="es-MX" sz="700" b="1" dirty="0">
                <a:latin typeface="Tahoma" charset="0"/>
              </a:rPr>
              <a:t>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CONTADURIA Y ADMINISTRACION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FACULTAD </a:t>
            </a:r>
            <a:r>
              <a:rPr lang="es-ES_tradnl" altLang="es-MX" sz="700" b="1" dirty="0">
                <a:latin typeface="Tahoma" charset="0"/>
              </a:rPr>
              <a:t>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DERECHO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FACULTAD </a:t>
            </a:r>
            <a:r>
              <a:rPr lang="es-ES_tradnl" altLang="es-MX" sz="700" b="1" dirty="0">
                <a:latin typeface="Tahoma" charset="0"/>
              </a:rPr>
              <a:t>DE </a:t>
            </a:r>
            <a:endParaRPr lang="es-ES_tradnl" altLang="es-MX" sz="700" b="1" dirty="0" smtClean="0"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ECONOMIA</a:t>
            </a: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ESTUDIOS </a:t>
            </a:r>
            <a:r>
              <a:rPr lang="es-ES_tradnl" altLang="es-MX" sz="700" b="1" dirty="0">
                <a:latin typeface="Tahoma" charset="0"/>
              </a:rPr>
              <a:t>SUPERIORES </a:t>
            </a:r>
            <a:r>
              <a:rPr lang="es-ES_tradnl" altLang="es-MX" sz="700" b="1" dirty="0" smtClean="0">
                <a:latin typeface="Tahoma" charset="0"/>
              </a:rPr>
              <a:t>ACATLAN</a:t>
            </a: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FACULTAD </a:t>
            </a:r>
            <a:r>
              <a:rPr lang="es-ES_tradnl" altLang="es-MX" sz="700" b="1" dirty="0">
                <a:latin typeface="Tahoma" charset="0"/>
              </a:rPr>
              <a:t>DE </a:t>
            </a:r>
            <a:endParaRPr lang="es-ES_tradnl" altLang="es-MX" sz="700" b="1" dirty="0" smtClean="0"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ESTUDIOS </a:t>
            </a:r>
            <a:r>
              <a:rPr lang="es-ES_tradnl" altLang="es-MX" sz="700" b="1" dirty="0">
                <a:latin typeface="Tahoma" charset="0"/>
              </a:rPr>
              <a:t>SUPERIORES ARAGON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FACULTAD </a:t>
            </a:r>
            <a:r>
              <a:rPr lang="es-ES_tradnl" altLang="es-MX" sz="700" b="1" dirty="0">
                <a:latin typeface="Tahoma" charset="0"/>
              </a:rPr>
              <a:t>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ESTUDIOS SUPERIORES CUAUTITLAN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FACULTAD </a:t>
            </a:r>
            <a:r>
              <a:rPr lang="es-ES_tradnl" altLang="es-MX" sz="700" b="1" dirty="0">
                <a:latin typeface="Tahoma" charset="0"/>
              </a:rPr>
              <a:t>DE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ESTUDIOS SUPERIORES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IZTACALA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FACULTAD </a:t>
            </a:r>
            <a:r>
              <a:rPr lang="es-ES_tradnl" altLang="es-MX" sz="700" b="1" dirty="0">
                <a:latin typeface="Tahoma" charset="0"/>
              </a:rPr>
              <a:t>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ESTUDIOS SUPERIORES ZARAGOZA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FACULTAD </a:t>
            </a:r>
            <a:r>
              <a:rPr lang="es-ES_tradnl" altLang="es-MX" sz="700" b="1" dirty="0">
                <a:latin typeface="Tahoma" charset="0"/>
              </a:rPr>
              <a:t>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FILOSOFIA Y  LETRAS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FACULTAD </a:t>
            </a:r>
            <a:r>
              <a:rPr lang="es-ES_tradnl" altLang="es-MX" sz="700" b="1" dirty="0">
                <a:latin typeface="Tahoma" charset="0"/>
              </a:rPr>
              <a:t>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INGENIERIA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FACULTAD </a:t>
            </a:r>
            <a:r>
              <a:rPr lang="es-ES_tradnl" altLang="es-MX" sz="700" b="1" dirty="0">
                <a:latin typeface="Tahoma" charset="0"/>
              </a:rPr>
              <a:t>DE </a:t>
            </a:r>
            <a:endParaRPr lang="es-ES_tradnl" altLang="es-MX" sz="700" b="1" dirty="0" smtClean="0"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MEDICINA</a:t>
            </a: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700" b="1" dirty="0" smtClean="0"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FACULTAD </a:t>
            </a:r>
            <a:r>
              <a:rPr lang="es-ES_tradnl" altLang="es-MX" sz="700" b="1" dirty="0">
                <a:latin typeface="Tahoma" charset="0"/>
              </a:rPr>
              <a:t>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MEDICINA VETERINARIA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 Y ZOOTECNIA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lvl="0" algn="ctr" eaLnBrk="1" hangingPunct="1">
              <a:spcBef>
                <a:spcPts val="0"/>
              </a:spcBef>
              <a:buNone/>
            </a:pPr>
            <a:r>
              <a:rPr lang="es-ES_tradnl" altLang="es-MX" sz="700" b="1" dirty="0" smtClean="0">
                <a:solidFill>
                  <a:prstClr val="black"/>
                </a:solidFill>
                <a:latin typeface="Tahoma" charset="0"/>
              </a:rPr>
              <a:t>FACULTAD DE</a:t>
            </a:r>
          </a:p>
          <a:p>
            <a:pPr lvl="0" algn="ctr" eaLnBrk="1" hangingPunct="1">
              <a:spcBef>
                <a:spcPts val="0"/>
              </a:spcBef>
              <a:buNone/>
            </a:pPr>
            <a:r>
              <a:rPr lang="es-ES_tradnl" altLang="es-MX" sz="700" b="1" dirty="0" smtClean="0">
                <a:solidFill>
                  <a:prstClr val="black"/>
                </a:solidFill>
                <a:latin typeface="Tahoma" charset="0"/>
              </a:rPr>
              <a:t>MUSICA</a:t>
            </a:r>
            <a:endParaRPr lang="es-ES_tradnl" altLang="es-MX" sz="700" b="1" dirty="0">
              <a:solidFill>
                <a:prstClr val="black"/>
              </a:solidFill>
              <a:latin typeface="Tahoma" charset="0"/>
            </a:endParaRPr>
          </a:p>
          <a:p>
            <a:pPr lvl="0" algn="ctr" eaLnBrk="1" hangingPunct="1">
              <a:spcBef>
                <a:spcPts val="0"/>
              </a:spcBef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FACULTAD </a:t>
            </a:r>
            <a:r>
              <a:rPr lang="es-ES_tradnl" altLang="es-MX" sz="700" b="1" dirty="0">
                <a:latin typeface="Tahoma" charset="0"/>
              </a:rPr>
              <a:t>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ODONTOLOGIA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FACULTAD </a:t>
            </a:r>
            <a:r>
              <a:rPr lang="es-ES_tradnl" altLang="es-MX" sz="700" b="1" dirty="0">
                <a:latin typeface="Tahoma" charset="0"/>
              </a:rPr>
              <a:t>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PSICOLOGIA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FACULTAD </a:t>
            </a:r>
            <a:r>
              <a:rPr lang="es-ES_tradnl" altLang="es-MX" sz="700" b="1" dirty="0">
                <a:latin typeface="Tahoma" charset="0"/>
              </a:rPr>
              <a:t>DE </a:t>
            </a:r>
            <a:endParaRPr lang="es-ES_tradnl" altLang="es-MX" sz="700" b="1" dirty="0" smtClean="0"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QUIMICA</a:t>
            </a:r>
            <a:endParaRPr lang="es-ES_tradnl" altLang="es-MX" sz="700" b="1" dirty="0">
              <a:latin typeface="Tahoma" charset="0"/>
            </a:endParaRPr>
          </a:p>
        </p:txBody>
      </p:sp>
      <p:sp>
        <p:nvSpPr>
          <p:cNvPr id="92" name="Rectangle 5"/>
          <p:cNvSpPr>
            <a:spLocks noChangeArrowheads="1"/>
          </p:cNvSpPr>
          <p:nvPr/>
        </p:nvSpPr>
        <p:spPr bwMode="auto">
          <a:xfrm>
            <a:off x="7160637" y="6082680"/>
            <a:ext cx="1457326" cy="8030988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7998" tIns="45714" rIns="17998" bIns="45714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ASTRONOMIA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BIOLOGIA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BIOTECNOLOGIA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CIENCIAS DEL MAR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Y LIMNOLOGIA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CIENCIAS  NUCLEARES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ECOLOGIA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FISICA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FISIOLOGIA CELULAR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 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GEOFISICA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GEOGRAFIA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GEOLOGIA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INGENIERIA</a:t>
            </a: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INVESTIGACIONES BIOMEDICAS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INVESTIGACIONES EN </a:t>
            </a:r>
            <a:r>
              <a:rPr lang="es-ES_tradnl" altLang="es-MX" sz="700" b="1" dirty="0">
                <a:latin typeface="Tahoma" charset="0"/>
              </a:rPr>
              <a:t>MATEMATICAS </a:t>
            </a:r>
            <a:r>
              <a:rPr lang="es-ES_tradnl" altLang="es-MX" sz="700" b="1" dirty="0" smtClean="0">
                <a:latin typeface="Tahoma" charset="0"/>
              </a:rPr>
              <a:t>APLICADAS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Y EN </a:t>
            </a:r>
            <a:r>
              <a:rPr lang="es-ES_tradnl" altLang="es-MX" sz="700" b="1" dirty="0">
                <a:latin typeface="Tahoma" charset="0"/>
              </a:rPr>
              <a:t>SISTEMAS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INVESTIGACIONES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EN MATERIALES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NEUROBIOLOGIA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MATEMATICAS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QUIMICA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 </a:t>
            </a:r>
            <a:endParaRPr lang="es-ES_tradnl" altLang="es-MX" sz="700" b="1" dirty="0" smtClean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CIENCIAS </a:t>
            </a:r>
            <a:r>
              <a:rPr lang="es-ES_tradnl" altLang="es-MX" sz="700" b="1" dirty="0">
                <a:latin typeface="Tahoma" charset="0"/>
              </a:rPr>
              <a:t>FISICAS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ENERGIAS RENOVABLES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MX" altLang="es-MX" sz="700" b="1" dirty="0" smtClean="0">
              <a:solidFill>
                <a:srgbClr val="FF0000"/>
              </a:solidFill>
              <a:latin typeface="Tahoma" charset="0"/>
            </a:endParaRPr>
          </a:p>
          <a:p>
            <a:pPr lvl="0" algn="ctr" eaLnBrk="1" hangingPunct="1">
              <a:spcBef>
                <a:spcPct val="0"/>
              </a:spcBef>
              <a:buNone/>
            </a:pPr>
            <a:r>
              <a:rPr lang="es-ES_tradnl" altLang="es-MX" sz="700" b="1" dirty="0" smtClean="0">
                <a:solidFill>
                  <a:prstClr val="black"/>
                </a:solidFill>
                <a:latin typeface="Tahoma" charset="0"/>
              </a:rPr>
              <a:t>INSTITUTO </a:t>
            </a:r>
            <a:r>
              <a:rPr lang="es-ES_tradnl" altLang="es-MX" sz="700" b="1" dirty="0">
                <a:solidFill>
                  <a:prstClr val="black"/>
                </a:solidFill>
                <a:latin typeface="Tahoma" charset="0"/>
              </a:rPr>
              <a:t>DE INVESTIGACIONES</a:t>
            </a:r>
          </a:p>
          <a:p>
            <a:pPr lvl="0" algn="ctr" eaLnBrk="1" hangingPunct="1">
              <a:spcBef>
                <a:spcPct val="0"/>
              </a:spcBef>
              <a:buNone/>
            </a:pPr>
            <a:r>
              <a:rPr lang="es-ES_tradnl" altLang="es-MX" sz="700" b="1" dirty="0">
                <a:solidFill>
                  <a:prstClr val="black"/>
                </a:solidFill>
                <a:latin typeface="Tahoma" charset="0"/>
              </a:rPr>
              <a:t>EN ECOSISTEMAS Y SUSTENTABILIDAD</a:t>
            </a:r>
            <a:endParaRPr lang="es-ES_tradnl" altLang="es-MX" sz="700" b="1" dirty="0">
              <a:solidFill>
                <a:srgbClr val="FF3300"/>
              </a:solidFill>
              <a:latin typeface="Tahoma" charset="0"/>
            </a:endParaRPr>
          </a:p>
          <a:p>
            <a:pPr lvl="0" algn="ctr" eaLnBrk="1" hangingPunct="1">
              <a:spcBef>
                <a:spcPct val="0"/>
              </a:spcBef>
              <a:buNone/>
            </a:pPr>
            <a:endParaRPr lang="es-ES_tradnl" altLang="es-MX" sz="700" b="1" dirty="0">
              <a:solidFill>
                <a:srgbClr val="FF0000"/>
              </a:solidFill>
              <a:latin typeface="Tahoma" charset="0"/>
            </a:endParaRPr>
          </a:p>
          <a:p>
            <a:pPr lvl="0" algn="ctr" eaLnBrk="1" hangingPunct="1">
              <a:spcBef>
                <a:spcPct val="0"/>
              </a:spcBef>
              <a:buNone/>
            </a:pPr>
            <a:r>
              <a:rPr lang="es-ES_tradnl" altLang="es-MX" sz="700" b="1" dirty="0" smtClean="0">
                <a:solidFill>
                  <a:prstClr val="black"/>
                </a:solidFill>
                <a:latin typeface="Tahoma" charset="0"/>
              </a:rPr>
              <a:t>INTITUTO </a:t>
            </a:r>
            <a:r>
              <a:rPr lang="es-ES_tradnl" altLang="es-MX" sz="700" b="1" dirty="0">
                <a:solidFill>
                  <a:prstClr val="black"/>
                </a:solidFill>
                <a:latin typeface="Tahoma" charset="0"/>
              </a:rPr>
              <a:t>DE RADIOASTRONOMIA</a:t>
            </a:r>
          </a:p>
          <a:p>
            <a:pPr lvl="0" algn="ctr" eaLnBrk="1" hangingPunct="1">
              <a:spcBef>
                <a:spcPct val="0"/>
              </a:spcBef>
              <a:buNone/>
            </a:pPr>
            <a:r>
              <a:rPr lang="es-ES_tradnl" altLang="es-MX" sz="700" b="1" dirty="0">
                <a:solidFill>
                  <a:prstClr val="black"/>
                </a:solidFill>
                <a:latin typeface="Tahoma" charset="0"/>
              </a:rPr>
              <a:t>Y </a:t>
            </a:r>
            <a:r>
              <a:rPr lang="es-ES_tradnl" altLang="es-MX" sz="700" b="1" dirty="0" smtClean="0">
                <a:solidFill>
                  <a:prstClr val="black"/>
                </a:solidFill>
                <a:latin typeface="Tahoma" charset="0"/>
              </a:rPr>
              <a:t>ASTROFISICA</a:t>
            </a:r>
            <a:endParaRPr lang="es-ES_tradnl" altLang="es-MX" sz="700" b="1" dirty="0">
              <a:solidFill>
                <a:prstClr val="black"/>
              </a:solidFill>
              <a:latin typeface="Tahoma" charset="0"/>
            </a:endParaRPr>
          </a:p>
        </p:txBody>
      </p:sp>
      <p:sp>
        <p:nvSpPr>
          <p:cNvPr id="93" name="Rectangle 6"/>
          <p:cNvSpPr>
            <a:spLocks noChangeArrowheads="1"/>
          </p:cNvSpPr>
          <p:nvPr/>
        </p:nvSpPr>
        <p:spPr bwMode="auto">
          <a:xfrm>
            <a:off x="3248447" y="5244481"/>
            <a:ext cx="1457326" cy="687388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9" tIns="45714" rIns="91429" bIns="45714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>
                <a:solidFill>
                  <a:srgbClr val="000000"/>
                </a:solidFill>
                <a:latin typeface="Tahoma" charset="0"/>
              </a:rPr>
              <a:t>ESCUELAS</a:t>
            </a:r>
          </a:p>
        </p:txBody>
      </p:sp>
      <p:sp>
        <p:nvSpPr>
          <p:cNvPr id="180" name="Rectangle 7"/>
          <p:cNvSpPr>
            <a:spLocks noChangeArrowheads="1"/>
          </p:cNvSpPr>
          <p:nvPr/>
        </p:nvSpPr>
        <p:spPr bwMode="auto">
          <a:xfrm>
            <a:off x="1260699" y="5244481"/>
            <a:ext cx="1457326" cy="687388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9" tIns="45714" rIns="91429" bIns="45714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FACULTADES </a:t>
            </a:r>
          </a:p>
        </p:txBody>
      </p:sp>
      <p:sp>
        <p:nvSpPr>
          <p:cNvPr id="181" name="Rectangle 8"/>
          <p:cNvSpPr>
            <a:spLocks noChangeArrowheads="1"/>
          </p:cNvSpPr>
          <p:nvPr/>
        </p:nvSpPr>
        <p:spPr bwMode="auto">
          <a:xfrm>
            <a:off x="7170371" y="5244481"/>
            <a:ext cx="1455539" cy="687388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9" tIns="45714" rIns="91429" bIns="45714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INSTITUTOS DE INVESTIGACION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CIENTIFICA</a:t>
            </a:r>
          </a:p>
        </p:txBody>
      </p:sp>
      <p:sp>
        <p:nvSpPr>
          <p:cNvPr id="182" name="Line 9"/>
          <p:cNvSpPr>
            <a:spLocks noChangeShapeType="1"/>
          </p:cNvSpPr>
          <p:nvPr/>
        </p:nvSpPr>
        <p:spPr bwMode="auto">
          <a:xfrm flipV="1">
            <a:off x="1855813" y="4785693"/>
            <a:ext cx="24991544" cy="1588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83" name="Rectangle 12"/>
          <p:cNvSpPr>
            <a:spLocks noChangeArrowheads="1"/>
          </p:cNvSpPr>
          <p:nvPr/>
        </p:nvSpPr>
        <p:spPr bwMode="auto">
          <a:xfrm>
            <a:off x="9140255" y="6235081"/>
            <a:ext cx="1457326" cy="5691758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5996" tIns="45714" rIns="0" bIns="45714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CENTRO </a:t>
            </a:r>
            <a:r>
              <a:rPr lang="es-ES_tradnl" altLang="es-MX" sz="700" b="1" dirty="0">
                <a:latin typeface="Tahoma" charset="0"/>
              </a:rPr>
              <a:t>DE </a:t>
            </a:r>
            <a:endParaRPr lang="es-ES_tradnl" altLang="es-MX" sz="700" b="1" dirty="0" smtClean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INVESTIGACIONES </a:t>
            </a: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SOBRE AMERICA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LATINA Y EL CARIBE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 smtClean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CENTRO </a:t>
            </a:r>
            <a:r>
              <a:rPr lang="es-ES_tradnl" altLang="es-MX" sz="700" b="1" dirty="0">
                <a:latin typeface="Tahoma" charset="0"/>
              </a:rPr>
              <a:t>DE </a:t>
            </a:r>
            <a:endParaRPr lang="es-ES_tradnl" altLang="es-MX" sz="700" b="1" dirty="0" smtClean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INVESTIGACIONES INTERDISCIPLINARIAS EN </a:t>
            </a:r>
            <a:r>
              <a:rPr lang="es-ES_tradnl" altLang="es-MX" sz="700" b="1" dirty="0">
                <a:latin typeface="Tahoma" charset="0"/>
              </a:rPr>
              <a:t>CIENCIAS Y HUMANIDADES</a:t>
            </a:r>
            <a:endParaRPr lang="es-ES_tradnl" altLang="es-MX" sz="500" b="1" dirty="0">
              <a:solidFill>
                <a:srgbClr val="FF33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CENTRO </a:t>
            </a:r>
            <a:r>
              <a:rPr lang="es-ES_tradnl" altLang="es-MX" sz="700" b="1" dirty="0">
                <a:latin typeface="Tahoma" charset="0"/>
              </a:rPr>
              <a:t>REGIONAL DE INVESTIGACIONES MULTIDISCIPLINARIAS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CENTRO </a:t>
            </a:r>
            <a:r>
              <a:rPr lang="es-ES_tradnl" altLang="es-MX" sz="700" b="1" dirty="0">
                <a:latin typeface="Tahoma" charset="0"/>
              </a:rPr>
              <a:t>DE </a:t>
            </a:r>
            <a:endParaRPr lang="es-ES_tradnl" altLang="es-MX" sz="700" b="1" dirty="0" smtClean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INVESTIGACIONES</a:t>
            </a: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SOBRE AMERICA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DEL NORTE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CENTRO </a:t>
            </a:r>
            <a:r>
              <a:rPr lang="es-ES_tradnl" altLang="es-MX" sz="700" b="1" dirty="0">
                <a:latin typeface="Tahoma" charset="0"/>
              </a:rPr>
              <a:t>PENINSULAR EN HUMANIDADES Y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CIENCIAS SOCIALES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CENTRO </a:t>
            </a:r>
            <a:r>
              <a:rPr lang="es-ES_tradnl" altLang="es-MX" sz="700" b="1" dirty="0">
                <a:latin typeface="Tahoma" charset="0"/>
              </a:rPr>
              <a:t>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ENSEÑANZA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LENGUAS EXTRANJERAS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 smtClean="0">
                <a:latin typeface="Tahoma" charset="0"/>
              </a:rPr>
              <a:t>CENTRO </a:t>
            </a:r>
            <a:r>
              <a:rPr lang="es-ES_tradnl" altLang="es-MX" sz="700" b="1" dirty="0">
                <a:latin typeface="Tahoma" charset="0"/>
              </a:rPr>
              <a:t>DE </a:t>
            </a:r>
            <a:endParaRPr lang="es-ES_tradnl" altLang="es-MX" sz="700" b="1" dirty="0" smtClean="0">
              <a:latin typeface="Tahoma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 smtClean="0">
                <a:latin typeface="Tahoma" charset="0"/>
              </a:rPr>
              <a:t>INVESTIGACIONES </a:t>
            </a:r>
            <a:r>
              <a:rPr lang="es-ES_tradnl" altLang="es-MX" sz="700" b="1" dirty="0">
                <a:latin typeface="Tahoma" charset="0"/>
              </a:rPr>
              <a:t>MULTIDISCIPLINARIAS SOBRE CHIAPAS Y LA FRONTERA SUR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PROGRAMA </a:t>
            </a:r>
            <a:r>
              <a:rPr lang="es-ES_tradnl" altLang="es-MX" sz="700" b="1" dirty="0">
                <a:latin typeface="Tahoma" charset="0"/>
              </a:rPr>
              <a:t>UNIVERSITARIO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</a:t>
            </a:r>
            <a:r>
              <a:rPr lang="es-ES_tradnl" altLang="es-MX" sz="700" b="1" dirty="0" smtClean="0">
                <a:latin typeface="Tahoma" charset="0"/>
              </a:rPr>
              <a:t>ESTUDIOS DE </a:t>
            </a:r>
            <a:r>
              <a:rPr lang="es-ES_tradnl" altLang="es-MX" sz="700" b="1" dirty="0">
                <a:latin typeface="Tahoma" charset="0"/>
              </a:rPr>
              <a:t>GENERO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PROGRAMA UNIVERSITARIO</a:t>
            </a: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ESTUDIOS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SOBRE LA CIUDAD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PROGRAMA </a:t>
            </a:r>
            <a:r>
              <a:rPr lang="es-ES_tradnl" altLang="es-MX" sz="700" b="1" dirty="0">
                <a:latin typeface="Tahoma" charset="0"/>
              </a:rPr>
              <a:t>UNIVERSITARIO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DE ESTUDIOS DE LA DIVERSIDAD CULTURAL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Y LA INTERCULTURALIDAD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EN AMERICA LATINA</a:t>
            </a: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solidFill>
                  <a:srgbClr val="000000"/>
                </a:solidFill>
                <a:latin typeface="Tahoma" charset="0"/>
              </a:rPr>
              <a:t>PROGRAMA </a:t>
            </a: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UNIVERSITARIO </a:t>
            </a:r>
            <a:endParaRPr lang="es-ES_tradnl" altLang="es-MX" sz="700" b="1" dirty="0" smtClean="0">
              <a:solidFill>
                <a:srgbClr val="00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solidFill>
                  <a:srgbClr val="000000"/>
                </a:solidFill>
                <a:latin typeface="Tahoma" charset="0"/>
              </a:rPr>
              <a:t>DE </a:t>
            </a: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DERECHOS HUMANOS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solidFill>
                  <a:srgbClr val="000000"/>
                </a:solidFill>
                <a:latin typeface="Tahoma" charset="0"/>
              </a:rPr>
              <a:t>PROGRAMA </a:t>
            </a: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UNIVERSITARIO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DE ESTUDIOS DEL DESARROLLO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solidFill>
                  <a:srgbClr val="000000"/>
                </a:solidFill>
                <a:latin typeface="Tahoma" charset="0"/>
              </a:rPr>
              <a:t>PROGRAMA </a:t>
            </a: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UNIVERSITARIO </a:t>
            </a:r>
            <a:endParaRPr lang="es-ES_tradnl" altLang="es-MX" sz="700" b="1" dirty="0" smtClean="0">
              <a:solidFill>
                <a:srgbClr val="00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solidFill>
                  <a:srgbClr val="000000"/>
                </a:solidFill>
                <a:latin typeface="Tahoma" charset="0"/>
              </a:rPr>
              <a:t>DE BIOETICA</a:t>
            </a:r>
            <a:endParaRPr lang="es-ES_tradnl" altLang="es-MX" sz="700" b="1" dirty="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184" name="Rectangle 14"/>
          <p:cNvSpPr>
            <a:spLocks noChangeArrowheads="1"/>
          </p:cNvSpPr>
          <p:nvPr/>
        </p:nvSpPr>
        <p:spPr bwMode="auto">
          <a:xfrm>
            <a:off x="9140255" y="5168284"/>
            <a:ext cx="1457326" cy="688975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9" tIns="45714" rIns="91429" bIns="45714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800" b="1" dirty="0" smtClean="0">
                <a:solidFill>
                  <a:srgbClr val="000000"/>
                </a:solidFill>
                <a:latin typeface="Tahoma" charset="0"/>
              </a:rPr>
              <a:t>COORDINACION</a:t>
            </a:r>
            <a:endParaRPr lang="es-ES_tradnl" altLang="es-MX" sz="800" b="1" dirty="0">
              <a:solidFill>
                <a:srgbClr val="00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800" b="1" dirty="0">
                <a:solidFill>
                  <a:srgbClr val="000000"/>
                </a:solidFill>
                <a:latin typeface="Tahoma" charset="0"/>
              </a:rPr>
              <a:t>DE </a:t>
            </a:r>
            <a:r>
              <a:rPr lang="es-ES_tradnl" altLang="es-MX" sz="800" b="1" dirty="0" smtClean="0">
                <a:solidFill>
                  <a:srgbClr val="000000"/>
                </a:solidFill>
                <a:latin typeface="Tahoma" charset="0"/>
              </a:rPr>
              <a:t>HUMANIDADES</a:t>
            </a:r>
            <a:endParaRPr lang="es-ES_tradnl" altLang="es-MX" sz="800" b="1" dirty="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185" name="Rectangle 17"/>
          <p:cNvSpPr>
            <a:spLocks noChangeArrowheads="1"/>
          </p:cNvSpPr>
          <p:nvPr/>
        </p:nvSpPr>
        <p:spPr bwMode="auto">
          <a:xfrm>
            <a:off x="5196905" y="5168284"/>
            <a:ext cx="1457326" cy="688975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7998" tIns="45714" rIns="17998" bIns="45714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800" b="1" dirty="0" smtClean="0">
                <a:solidFill>
                  <a:srgbClr val="000000"/>
                </a:solidFill>
                <a:latin typeface="Tahoma" charset="0"/>
              </a:rPr>
              <a:t>COORDINACION </a:t>
            </a:r>
            <a:endParaRPr lang="es-ES_tradnl" altLang="es-MX" sz="800" b="1" dirty="0">
              <a:solidFill>
                <a:srgbClr val="00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800" b="1" dirty="0">
                <a:solidFill>
                  <a:srgbClr val="000000"/>
                </a:solidFill>
                <a:latin typeface="Tahoma" charset="0"/>
              </a:rPr>
              <a:t>DE LA INVESTIGACION </a:t>
            </a:r>
            <a:r>
              <a:rPr lang="es-ES_tradnl" altLang="es-MX" sz="800" b="1" dirty="0" smtClean="0">
                <a:solidFill>
                  <a:srgbClr val="000000"/>
                </a:solidFill>
                <a:latin typeface="Tahoma" charset="0"/>
              </a:rPr>
              <a:t>CIENTIFICA</a:t>
            </a:r>
            <a:endParaRPr lang="es-ES_tradnl" altLang="es-MX" sz="800" b="1" dirty="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186" name="Rectangle 20"/>
          <p:cNvSpPr>
            <a:spLocks noChangeArrowheads="1"/>
          </p:cNvSpPr>
          <p:nvPr/>
        </p:nvSpPr>
        <p:spPr bwMode="auto">
          <a:xfrm>
            <a:off x="1935773" y="1512268"/>
            <a:ext cx="7972426" cy="1261872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9" tIns="45714" rIns="91429" bIns="45714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s-ES_tradnl" altLang="es-MX" sz="1900" b="1" dirty="0">
                <a:solidFill>
                  <a:srgbClr val="000000"/>
                </a:solidFill>
                <a:latin typeface="Tahoma" charset="0"/>
              </a:rPr>
              <a:t>UNIVERSIDAD NACIONAL AUTONOMA DE MEXICO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es-ES_tradnl" altLang="es-MX" sz="1900" b="1" dirty="0">
                <a:solidFill>
                  <a:srgbClr val="000000"/>
                </a:solidFill>
                <a:latin typeface="Tahoma" charset="0"/>
              </a:rPr>
              <a:t>ORGANIGRAMA GENERAL INDICATIVO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es-ES_tradnl" altLang="es-MX" sz="1900" b="1" smtClean="0">
                <a:solidFill>
                  <a:srgbClr val="000000"/>
                </a:solidFill>
                <a:latin typeface="Tahoma" charset="0"/>
              </a:rPr>
              <a:t>2016</a:t>
            </a:r>
            <a:endParaRPr lang="es-ES" altLang="es-MX" sz="1900" b="1" dirty="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187" name="Line 24"/>
          <p:cNvSpPr>
            <a:spLocks noChangeShapeType="1"/>
          </p:cNvSpPr>
          <p:nvPr/>
        </p:nvSpPr>
        <p:spPr bwMode="auto">
          <a:xfrm>
            <a:off x="1858988" y="4780930"/>
            <a:ext cx="0" cy="3810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88" name="Line 25"/>
          <p:cNvSpPr>
            <a:spLocks noChangeShapeType="1"/>
          </p:cNvSpPr>
          <p:nvPr/>
        </p:nvSpPr>
        <p:spPr bwMode="auto">
          <a:xfrm>
            <a:off x="3911030" y="4787280"/>
            <a:ext cx="0" cy="3810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89" name="Line 26"/>
          <p:cNvSpPr>
            <a:spLocks noChangeShapeType="1"/>
          </p:cNvSpPr>
          <p:nvPr/>
        </p:nvSpPr>
        <p:spPr bwMode="auto">
          <a:xfrm>
            <a:off x="7793659" y="4787280"/>
            <a:ext cx="0" cy="3810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90" name="Line 27"/>
          <p:cNvSpPr>
            <a:spLocks noChangeShapeType="1"/>
          </p:cNvSpPr>
          <p:nvPr/>
        </p:nvSpPr>
        <p:spPr bwMode="auto">
          <a:xfrm>
            <a:off x="9843915" y="4787281"/>
            <a:ext cx="0" cy="303214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91" name="Line 28"/>
          <p:cNvSpPr>
            <a:spLocks noChangeShapeType="1"/>
          </p:cNvSpPr>
          <p:nvPr/>
        </p:nvSpPr>
        <p:spPr bwMode="auto">
          <a:xfrm>
            <a:off x="5854130" y="4787281"/>
            <a:ext cx="0" cy="303214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92" name="Line 29"/>
          <p:cNvSpPr>
            <a:spLocks noChangeShapeType="1"/>
          </p:cNvSpPr>
          <p:nvPr/>
        </p:nvSpPr>
        <p:spPr bwMode="auto">
          <a:xfrm>
            <a:off x="9843915" y="5857256"/>
            <a:ext cx="0" cy="300038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93" name="Line 31"/>
          <p:cNvSpPr>
            <a:spLocks noChangeShapeType="1"/>
          </p:cNvSpPr>
          <p:nvPr/>
        </p:nvSpPr>
        <p:spPr bwMode="auto">
          <a:xfrm>
            <a:off x="5854130" y="5854083"/>
            <a:ext cx="0" cy="303214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94" name="Rectangle 62"/>
          <p:cNvSpPr>
            <a:spLocks noChangeArrowheads="1"/>
          </p:cNvSpPr>
          <p:nvPr/>
        </p:nvSpPr>
        <p:spPr bwMode="auto">
          <a:xfrm>
            <a:off x="13085391" y="6235081"/>
            <a:ext cx="1457326" cy="5043686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000" rIns="18000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</a:t>
            </a: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GENERAL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ARTES VISUALES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CENTRO </a:t>
            </a:r>
            <a:r>
              <a:rPr lang="es-ES_tradnl" altLang="es-MX" sz="700" b="1" dirty="0">
                <a:latin typeface="Tahoma" charset="0"/>
              </a:rPr>
              <a:t>UNIVERSITARIO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ESTUDIOS CINEMATOGRAFICOS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CENTRO </a:t>
            </a:r>
            <a:r>
              <a:rPr lang="es-ES_tradnl" altLang="es-MX" sz="700" b="1" dirty="0">
                <a:latin typeface="Tahoma" charset="0"/>
              </a:rPr>
              <a:t>UNIVERSITARIO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TEATRO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GENERAL </a:t>
            </a:r>
            <a:r>
              <a:rPr lang="es-ES_tradnl" altLang="es-MX" sz="700" b="1" dirty="0">
                <a:latin typeface="Tahoma" charset="0"/>
              </a:rPr>
              <a:t>DE  MUSICA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</a:t>
            </a:r>
            <a:r>
              <a:rPr lang="es-ES_tradnl" altLang="es-MX" sz="700" b="1" dirty="0">
                <a:latin typeface="Tahoma" charset="0"/>
              </a:rPr>
              <a:t>DE </a:t>
            </a:r>
            <a:endParaRPr lang="es-ES_tradnl" altLang="es-MX" sz="700" b="1" dirty="0" smtClean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LITERATURA</a:t>
            </a: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TEATRO</a:t>
            </a: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DANZA</a:t>
            </a: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33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GENERAL </a:t>
            </a:r>
            <a:r>
              <a:rPr lang="es-ES_tradnl" altLang="es-MX" sz="700" b="1" dirty="0">
                <a:latin typeface="Tahoma" charset="0"/>
              </a:rPr>
              <a:t>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ACTIVIDADES CINEMATOGRAFICAS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</a:t>
            </a:r>
            <a:r>
              <a:rPr lang="es-ES_tradnl" altLang="es-MX" sz="700" b="1" dirty="0">
                <a:latin typeface="Tahoma" charset="0"/>
              </a:rPr>
              <a:t>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LA REVISTA DE LA UNIVERSIDAD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MEXICO</a:t>
            </a: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33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GENERAL </a:t>
            </a:r>
            <a:r>
              <a:rPr lang="es-ES_tradnl" altLang="es-MX" sz="700" b="1" dirty="0">
                <a:latin typeface="Tahoma" charset="0"/>
              </a:rPr>
              <a:t>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RADIO UNAM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GENERAL </a:t>
            </a:r>
            <a:r>
              <a:rPr lang="es-ES_tradnl" altLang="es-MX" sz="700" b="1" dirty="0">
                <a:latin typeface="Tahoma" charset="0"/>
              </a:rPr>
              <a:t>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TELEVISION UNIVERSITARIA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500" b="1" dirty="0">
                <a:solidFill>
                  <a:schemeClr val="accent3">
                    <a:lumMod val="50000"/>
                  </a:schemeClr>
                </a:solidFill>
                <a:latin typeface="Tahoma" charset="0"/>
              </a:rPr>
              <a:t> </a:t>
            </a: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</a:t>
            </a:r>
            <a:r>
              <a:rPr lang="es-ES_tradnl" altLang="es-MX" sz="700" b="1" dirty="0">
                <a:latin typeface="Tahoma" charset="0"/>
              </a:rPr>
              <a:t>GENERAL DE </a:t>
            </a:r>
            <a:r>
              <a:rPr lang="es-ES_tradnl" altLang="es-MX" sz="700" b="1" dirty="0" smtClean="0">
                <a:latin typeface="Tahoma" charset="0"/>
              </a:rPr>
              <a:t>PUBLICACIONES Y FOMENTO EDITORIAL </a:t>
            </a: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 smtClean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CASA </a:t>
            </a:r>
            <a:r>
              <a:rPr lang="es-ES_tradnl" altLang="es-MX" sz="700" b="1" dirty="0">
                <a:latin typeface="Tahoma" charset="0"/>
              </a:rPr>
              <a:t>DEL LAGO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“MAESTRO JUAN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JOSE ARREOLA”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MUSEO </a:t>
            </a:r>
            <a:r>
              <a:rPr lang="es-ES_tradnl" altLang="es-MX" sz="700" b="1" dirty="0">
                <a:latin typeface="Tahoma" charset="0"/>
              </a:rPr>
              <a:t>UNIVERSITARIO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DEL </a:t>
            </a:r>
            <a:r>
              <a:rPr lang="es-ES_tradnl" altLang="es-MX" sz="700" b="1" dirty="0" smtClean="0">
                <a:latin typeface="Tahoma" charset="0"/>
              </a:rPr>
              <a:t>CHOPO</a:t>
            </a: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</p:txBody>
      </p:sp>
      <p:sp>
        <p:nvSpPr>
          <p:cNvPr id="195" name="Rectangle 65"/>
          <p:cNvSpPr>
            <a:spLocks noChangeArrowheads="1"/>
          </p:cNvSpPr>
          <p:nvPr/>
        </p:nvSpPr>
        <p:spPr bwMode="auto">
          <a:xfrm>
            <a:off x="12356718" y="3379168"/>
            <a:ext cx="1221582" cy="481012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56" tIns="43178" rIns="86356" bIns="43178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>
                <a:solidFill>
                  <a:srgbClr val="000000"/>
                </a:solidFill>
                <a:latin typeface="Tahoma" charset="0"/>
              </a:rPr>
              <a:t>TRIBUNAL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>
                <a:solidFill>
                  <a:srgbClr val="000000"/>
                </a:solidFill>
                <a:latin typeface="Tahoma" charset="0"/>
              </a:rPr>
              <a:t>UNIVERSITARIO</a:t>
            </a:r>
          </a:p>
        </p:txBody>
      </p:sp>
      <p:sp>
        <p:nvSpPr>
          <p:cNvPr id="196" name="Rectangle 66"/>
          <p:cNvSpPr>
            <a:spLocks noChangeArrowheads="1"/>
          </p:cNvSpPr>
          <p:nvPr/>
        </p:nvSpPr>
        <p:spPr bwMode="auto">
          <a:xfrm>
            <a:off x="14489127" y="4063381"/>
            <a:ext cx="1221582" cy="482600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6356" tIns="43178" rIns="86356" bIns="43178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CONSEJO DE ESTUDIOS DE POSGRADO</a:t>
            </a:r>
          </a:p>
        </p:txBody>
      </p:sp>
      <p:sp>
        <p:nvSpPr>
          <p:cNvPr id="197" name="Rectangle 67"/>
          <p:cNvSpPr>
            <a:spLocks noChangeArrowheads="1"/>
          </p:cNvSpPr>
          <p:nvPr/>
        </p:nvSpPr>
        <p:spPr bwMode="auto">
          <a:xfrm>
            <a:off x="14478412" y="3377581"/>
            <a:ext cx="1221582" cy="482600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6356" tIns="43178" rIns="86356" bIns="43178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CONSEJOS ACADEMICOS</a:t>
            </a:r>
          </a:p>
        </p:txBody>
      </p:sp>
      <p:sp>
        <p:nvSpPr>
          <p:cNvPr id="198" name="Rectangle 68"/>
          <p:cNvSpPr>
            <a:spLocks noChangeArrowheads="1"/>
          </p:cNvSpPr>
          <p:nvPr/>
        </p:nvSpPr>
        <p:spPr bwMode="auto">
          <a:xfrm>
            <a:off x="14478412" y="2691781"/>
            <a:ext cx="1221582" cy="482600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6356" tIns="43178" rIns="86356" bIns="43178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>
                <a:solidFill>
                  <a:srgbClr val="000000"/>
                </a:solidFill>
                <a:latin typeface="Tahoma" charset="0"/>
              </a:rPr>
              <a:t>COLEGIO DE DIRECTORES</a:t>
            </a:r>
          </a:p>
        </p:txBody>
      </p:sp>
      <p:sp>
        <p:nvSpPr>
          <p:cNvPr id="199" name="Rectangle 69"/>
          <p:cNvSpPr>
            <a:spLocks noChangeArrowheads="1"/>
          </p:cNvSpPr>
          <p:nvPr/>
        </p:nvSpPr>
        <p:spPr bwMode="auto">
          <a:xfrm>
            <a:off x="12335286" y="2653680"/>
            <a:ext cx="1221582" cy="522288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43178" rIns="72000" bIns="43178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solidFill>
                  <a:srgbClr val="000000"/>
                </a:solidFill>
                <a:latin typeface="Tahoma" charset="0"/>
              </a:rPr>
              <a:t>DEFENSORIA </a:t>
            </a: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DE LOS DERECHOS </a:t>
            </a:r>
            <a:r>
              <a:rPr lang="es-ES_tradnl" altLang="es-MX" sz="700" b="1" dirty="0" smtClean="0">
                <a:solidFill>
                  <a:srgbClr val="000000"/>
                </a:solidFill>
                <a:latin typeface="Tahoma" charset="0"/>
              </a:rPr>
              <a:t>UNIVERSITARIOS</a:t>
            </a:r>
            <a:endParaRPr lang="es-ES_tradnl" altLang="es-MX" sz="700" b="1" dirty="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200" name="Rectangle 70"/>
          <p:cNvSpPr>
            <a:spLocks noChangeArrowheads="1"/>
          </p:cNvSpPr>
          <p:nvPr/>
        </p:nvSpPr>
        <p:spPr bwMode="auto">
          <a:xfrm>
            <a:off x="17907412" y="3377581"/>
            <a:ext cx="1221582" cy="482600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6356" tIns="43178" rIns="86356" bIns="43178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>
                <a:solidFill>
                  <a:srgbClr val="000000"/>
                </a:solidFill>
                <a:latin typeface="Tahoma" charset="0"/>
              </a:rPr>
              <a:t>CONSEJO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>
                <a:solidFill>
                  <a:srgbClr val="000000"/>
                </a:solidFill>
                <a:latin typeface="Tahoma" charset="0"/>
              </a:rPr>
              <a:t>ASESOR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>
                <a:solidFill>
                  <a:srgbClr val="000000"/>
                </a:solidFill>
                <a:latin typeface="Tahoma" charset="0"/>
              </a:rPr>
              <a:t> COMPUTO</a:t>
            </a:r>
          </a:p>
        </p:txBody>
      </p:sp>
      <p:sp>
        <p:nvSpPr>
          <p:cNvPr id="201" name="Rectangle 71"/>
          <p:cNvSpPr>
            <a:spLocks noChangeArrowheads="1"/>
          </p:cNvSpPr>
          <p:nvPr/>
        </p:nvSpPr>
        <p:spPr bwMode="auto">
          <a:xfrm>
            <a:off x="17907412" y="2691781"/>
            <a:ext cx="1221582" cy="482600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00" tIns="43178" rIns="10800" bIns="43178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>
                <a:solidFill>
                  <a:srgbClr val="000000"/>
                </a:solidFill>
                <a:latin typeface="Tahoma" charset="0"/>
              </a:rPr>
              <a:t>CONSEJO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>
                <a:solidFill>
                  <a:srgbClr val="000000"/>
                </a:solidFill>
                <a:latin typeface="Tahoma" charset="0"/>
              </a:rPr>
              <a:t>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>
                <a:solidFill>
                  <a:srgbClr val="000000"/>
                </a:solidFill>
                <a:latin typeface="Tahoma" charset="0"/>
              </a:rPr>
              <a:t>PLANEACION</a:t>
            </a:r>
          </a:p>
        </p:txBody>
      </p:sp>
      <p:sp>
        <p:nvSpPr>
          <p:cNvPr id="202" name="Rectangle 72"/>
          <p:cNvSpPr>
            <a:spLocks noChangeArrowheads="1"/>
          </p:cNvSpPr>
          <p:nvPr/>
        </p:nvSpPr>
        <p:spPr bwMode="auto">
          <a:xfrm>
            <a:off x="16167909" y="1942481"/>
            <a:ext cx="1221582" cy="482600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56" tIns="43178" rIns="86356" bIns="43178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800" b="1" dirty="0" smtClean="0">
                <a:solidFill>
                  <a:srgbClr val="000000"/>
                </a:solidFill>
                <a:latin typeface="Tahoma" charset="0"/>
              </a:rPr>
              <a:t>RECTOR</a:t>
            </a:r>
            <a:endParaRPr lang="es-ES_tradnl" altLang="es-MX" sz="800" b="1" dirty="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203" name="Rectangle 73"/>
          <p:cNvSpPr>
            <a:spLocks noChangeArrowheads="1"/>
          </p:cNvSpPr>
          <p:nvPr/>
        </p:nvSpPr>
        <p:spPr bwMode="auto">
          <a:xfrm>
            <a:off x="12338859" y="1591644"/>
            <a:ext cx="1221582" cy="481012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>
            <a:outerShdw dist="35921" dir="2700000" algn="ctr" rotWithShape="0">
              <a:schemeClr val="tx2">
                <a:lumMod val="50000"/>
              </a:schemeClr>
            </a:outerShdw>
          </a:effectLst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/>
        </p:spPr>
        <p:txBody>
          <a:bodyPr lIns="108000" tIns="43178" rIns="108000" bIns="43178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>
                <a:solidFill>
                  <a:srgbClr val="000000"/>
                </a:solidFill>
                <a:latin typeface="Tahoma" charset="0"/>
              </a:rPr>
              <a:t>CONSEJO UNIVERSITARIO</a:t>
            </a:r>
          </a:p>
        </p:txBody>
      </p:sp>
      <p:sp>
        <p:nvSpPr>
          <p:cNvPr id="204" name="Line 74"/>
          <p:cNvSpPr>
            <a:spLocks noChangeShapeType="1"/>
          </p:cNvSpPr>
          <p:nvPr/>
        </p:nvSpPr>
        <p:spPr bwMode="auto">
          <a:xfrm flipH="1">
            <a:off x="16717977" y="2425081"/>
            <a:ext cx="14288" cy="23495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05" name="Line 75"/>
          <p:cNvSpPr>
            <a:spLocks noChangeShapeType="1"/>
          </p:cNvSpPr>
          <p:nvPr/>
        </p:nvSpPr>
        <p:spPr bwMode="auto">
          <a:xfrm flipV="1">
            <a:off x="16737626" y="1729756"/>
            <a:ext cx="1785" cy="139700"/>
          </a:xfrm>
          <a:prstGeom prst="line">
            <a:avLst/>
          </a:prstGeom>
          <a:noFill/>
          <a:ln w="3175">
            <a:solidFill>
              <a:srgbClr val="3333CC"/>
            </a:solidFill>
            <a:prstDash val="sysDot"/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06" name="Line 77"/>
          <p:cNvSpPr>
            <a:spLocks noChangeShapeType="1"/>
          </p:cNvSpPr>
          <p:nvPr/>
        </p:nvSpPr>
        <p:spPr bwMode="auto">
          <a:xfrm>
            <a:off x="15699993" y="2869580"/>
            <a:ext cx="2143126" cy="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07" name="Line 78"/>
          <p:cNvSpPr>
            <a:spLocks noChangeShapeType="1"/>
          </p:cNvSpPr>
          <p:nvPr/>
        </p:nvSpPr>
        <p:spPr bwMode="auto">
          <a:xfrm>
            <a:off x="15699993" y="3555380"/>
            <a:ext cx="2143126" cy="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08" name="Line 80"/>
          <p:cNvSpPr>
            <a:spLocks noChangeShapeType="1"/>
          </p:cNvSpPr>
          <p:nvPr/>
        </p:nvSpPr>
        <p:spPr bwMode="auto">
          <a:xfrm flipH="1" flipV="1">
            <a:off x="13549684" y="1728168"/>
            <a:ext cx="15735794" cy="5556"/>
          </a:xfrm>
          <a:prstGeom prst="line">
            <a:avLst/>
          </a:prstGeom>
          <a:noFill/>
          <a:ln w="3175">
            <a:solidFill>
              <a:srgbClr val="3333CC"/>
            </a:solidFill>
            <a:prstDash val="sysDot"/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09" name="Line 83"/>
          <p:cNvSpPr>
            <a:spLocks noChangeShapeType="1"/>
          </p:cNvSpPr>
          <p:nvPr/>
        </p:nvSpPr>
        <p:spPr bwMode="auto">
          <a:xfrm flipH="1">
            <a:off x="13985492" y="2031380"/>
            <a:ext cx="2057400" cy="0"/>
          </a:xfrm>
          <a:prstGeom prst="line">
            <a:avLst/>
          </a:prstGeom>
          <a:noFill/>
          <a:ln w="3175">
            <a:solidFill>
              <a:srgbClr val="3333CC"/>
            </a:solidFill>
            <a:prstDash val="sysDot"/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10" name="Line 84"/>
          <p:cNvSpPr>
            <a:spLocks noChangeShapeType="1"/>
          </p:cNvSpPr>
          <p:nvPr/>
        </p:nvSpPr>
        <p:spPr bwMode="auto">
          <a:xfrm>
            <a:off x="13985492" y="2031380"/>
            <a:ext cx="0" cy="1524000"/>
          </a:xfrm>
          <a:prstGeom prst="line">
            <a:avLst/>
          </a:prstGeom>
          <a:noFill/>
          <a:ln w="3175">
            <a:solidFill>
              <a:srgbClr val="3333CC"/>
            </a:solidFill>
            <a:prstDash val="sysDot"/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11" name="Line 85"/>
          <p:cNvSpPr>
            <a:spLocks noChangeShapeType="1"/>
          </p:cNvSpPr>
          <p:nvPr/>
        </p:nvSpPr>
        <p:spPr bwMode="auto">
          <a:xfrm flipH="1">
            <a:off x="13556868" y="3555380"/>
            <a:ext cx="428626" cy="0"/>
          </a:xfrm>
          <a:prstGeom prst="line">
            <a:avLst/>
          </a:prstGeom>
          <a:noFill/>
          <a:ln w="3175">
            <a:solidFill>
              <a:srgbClr val="3333CC"/>
            </a:solidFill>
            <a:prstDash val="sysDot"/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12" name="Line 86"/>
          <p:cNvSpPr>
            <a:spLocks noChangeShapeType="1"/>
          </p:cNvSpPr>
          <p:nvPr/>
        </p:nvSpPr>
        <p:spPr bwMode="auto">
          <a:xfrm>
            <a:off x="13556868" y="2945780"/>
            <a:ext cx="428626" cy="0"/>
          </a:xfrm>
          <a:prstGeom prst="line">
            <a:avLst/>
          </a:prstGeom>
          <a:noFill/>
          <a:ln w="3175">
            <a:solidFill>
              <a:srgbClr val="3333CC"/>
            </a:solidFill>
            <a:prstDash val="sysDot"/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13" name="Rectangle 87"/>
          <p:cNvSpPr>
            <a:spLocks noChangeArrowheads="1"/>
          </p:cNvSpPr>
          <p:nvPr/>
        </p:nvSpPr>
        <p:spPr bwMode="auto">
          <a:xfrm>
            <a:off x="15033052" y="6238207"/>
            <a:ext cx="1457326" cy="2858046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rIns="36000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COORDINACION DE DESARROLLO EDUCATIVO E INNOVACION CURRICULAR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 smtClean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COORDINACION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ESTUDIOS </a:t>
            </a:r>
            <a:r>
              <a:rPr lang="es-ES_tradnl" altLang="es-MX" sz="700" b="1" dirty="0">
                <a:latin typeface="Tahoma" charset="0"/>
              </a:rPr>
              <a:t>DE POSGRADO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 smtClean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</a:t>
            </a:r>
            <a:r>
              <a:rPr lang="es-ES_tradnl" altLang="es-MX" sz="700" b="1" dirty="0">
                <a:latin typeface="Tahoma" charset="0"/>
              </a:rPr>
              <a:t>GENERAL DE ASUNTOS </a:t>
            </a:r>
            <a:r>
              <a:rPr lang="es-ES_tradnl" altLang="es-MX" sz="700" b="1" dirty="0" smtClean="0">
                <a:latin typeface="Tahoma" charset="0"/>
              </a:rPr>
              <a:t>DEL </a:t>
            </a:r>
            <a:r>
              <a:rPr lang="es-ES_tradnl" altLang="es-MX" sz="700" b="1" dirty="0">
                <a:latin typeface="Tahoma" charset="0"/>
              </a:rPr>
              <a:t>PERSONAL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ACADEMICO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</a:t>
            </a:r>
            <a:r>
              <a:rPr lang="es-ES_tradnl" altLang="es-MX" sz="700" b="1" dirty="0">
                <a:latin typeface="Tahoma" charset="0"/>
              </a:rPr>
              <a:t>GENERAL DE ADMINISTRACION ESCOLAR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</a:t>
            </a:r>
            <a:r>
              <a:rPr lang="es-ES_tradnl" altLang="es-MX" sz="700" b="1" dirty="0">
                <a:latin typeface="Tahoma" charset="0"/>
              </a:rPr>
              <a:t>GENERAL DE INCORPORACION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Y REVALIDACION DE ESTUDIOS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500" b="1" dirty="0">
                <a:latin typeface="Tahoma" charset="0"/>
              </a:rPr>
              <a:t>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COORDINACION </a:t>
            </a: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VINCULACION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CON EL CONSEJO UNIVERSITARIO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</a:t>
            </a:r>
            <a:r>
              <a:rPr lang="es-ES_tradnl" altLang="es-MX" sz="700" b="1" dirty="0">
                <a:latin typeface="Tahoma" charset="0"/>
              </a:rPr>
              <a:t>GENERAL DE </a:t>
            </a:r>
            <a:r>
              <a:rPr lang="es-ES_tradnl" altLang="es-MX" sz="700" b="1" dirty="0" smtClean="0">
                <a:latin typeface="Tahoma" charset="0"/>
              </a:rPr>
              <a:t>BIBLIOTECAS</a:t>
            </a:r>
            <a:endParaRPr lang="es-ES_tradnl" altLang="es-MX" sz="500" b="1" dirty="0">
              <a:latin typeface="Tahoma" charset="0"/>
            </a:endParaRPr>
          </a:p>
        </p:txBody>
      </p:sp>
      <p:sp>
        <p:nvSpPr>
          <p:cNvPr id="214" name="Rectangle 88"/>
          <p:cNvSpPr>
            <a:spLocks noChangeArrowheads="1"/>
          </p:cNvSpPr>
          <p:nvPr/>
        </p:nvSpPr>
        <p:spPr bwMode="auto">
          <a:xfrm>
            <a:off x="16994434" y="6235084"/>
            <a:ext cx="1457326" cy="1875331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rIns="36000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</a:t>
            </a:r>
            <a:r>
              <a:rPr lang="es-ES_tradnl" altLang="es-MX" sz="700" b="1" dirty="0">
                <a:latin typeface="Tahoma" charset="0"/>
              </a:rPr>
              <a:t>GENERAL DE PERSONAL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s-ES_tradnl" altLang="es-MX" sz="700" b="1" dirty="0" smtClean="0">
              <a:latin typeface="Tahoma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</a:t>
            </a:r>
            <a:r>
              <a:rPr lang="es-ES_tradnl" altLang="es-MX" sz="700" b="1" dirty="0">
                <a:latin typeface="Tahoma" charset="0"/>
              </a:rPr>
              <a:t>GENERAL DE PRESUPUESTO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buFontTx/>
              <a:buNone/>
            </a:pPr>
            <a:endParaRPr lang="es-ES_tradnl" altLang="es-MX" sz="700" b="1" dirty="0" smtClean="0">
              <a:latin typeface="Tahoma" charset="0"/>
            </a:endParaRPr>
          </a:p>
          <a:p>
            <a:pPr algn="ctr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</a:t>
            </a:r>
            <a:r>
              <a:rPr lang="es-ES_tradnl" altLang="es-MX" sz="700" b="1" dirty="0">
                <a:latin typeface="Tahoma" charset="0"/>
              </a:rPr>
              <a:t>GENERAL DE SERVICIOS ADMINISTRATIVOS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</a:t>
            </a:r>
            <a:r>
              <a:rPr lang="es-ES_tradnl" altLang="es-MX" sz="700" b="1" dirty="0">
                <a:latin typeface="Tahoma" charset="0"/>
              </a:rPr>
              <a:t>GENERAL DE </a:t>
            </a:r>
            <a:r>
              <a:rPr lang="es-ES_tradnl" altLang="es-MX" sz="700" b="1" dirty="0" smtClean="0">
                <a:latin typeface="Tahoma" charset="0"/>
              </a:rPr>
              <a:t>OBRAS Y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CONSERVACION</a:t>
            </a:r>
            <a:endParaRPr lang="es-ES_tradnl" altLang="es-MX" sz="700" b="1" dirty="0">
              <a:latin typeface="Tahoma" charset="0"/>
            </a:endParaRPr>
          </a:p>
          <a:p>
            <a:pPr algn="ctr">
              <a:lnSpc>
                <a:spcPct val="110000"/>
              </a:lnSpc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</a:t>
            </a:r>
            <a:r>
              <a:rPr lang="es-ES_tradnl" altLang="es-MX" sz="700" b="1" dirty="0">
                <a:latin typeface="Tahoma" charset="0"/>
              </a:rPr>
              <a:t>GENERAL DE </a:t>
            </a:r>
            <a:r>
              <a:rPr lang="es-ES_tradnl" altLang="es-MX" sz="700" b="1" dirty="0" smtClean="0">
                <a:latin typeface="Tahoma" charset="0"/>
              </a:rPr>
              <a:t>PROVEEDURIA</a:t>
            </a:r>
            <a:endParaRPr lang="es-ES_tradnl" altLang="es-MX" sz="700" b="1" dirty="0">
              <a:latin typeface="Tahoma" charset="0"/>
            </a:endParaRPr>
          </a:p>
        </p:txBody>
      </p:sp>
      <p:sp>
        <p:nvSpPr>
          <p:cNvPr id="215" name="Rectangle 89"/>
          <p:cNvSpPr>
            <a:spLocks noChangeArrowheads="1"/>
          </p:cNvSpPr>
          <p:nvPr/>
        </p:nvSpPr>
        <p:spPr bwMode="auto">
          <a:xfrm>
            <a:off x="20640676" y="6502610"/>
            <a:ext cx="1457326" cy="2615917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rIns="36000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COORDINACION DE UNIVERSIDAD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ABIERTA Y EDUCACION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A DISTANCIA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 smtClean="0">
              <a:latin typeface="Tahoma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COORDINACION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VINCULACION INSTITUCIONAL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 smtClean="0">
              <a:latin typeface="Tahoma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COORDINACION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COLECCIONES UNIVERSITARIAS DIGITALES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 smtClean="0">
              <a:latin typeface="Tahoma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PLANEACION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s-ES_tradnl" altLang="es-MX" sz="4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</a:t>
            </a:r>
            <a:r>
              <a:rPr lang="es-ES_tradnl" altLang="es-MX" sz="700" b="1" dirty="0">
                <a:latin typeface="Tahoma" charset="0"/>
              </a:rPr>
              <a:t>GENERAL DE </a:t>
            </a:r>
            <a:r>
              <a:rPr lang="es-ES_tradnl" altLang="es-MX" sz="700" b="1" dirty="0" smtClean="0">
                <a:latin typeface="Tahoma" charset="0"/>
              </a:rPr>
              <a:t>COMPUTO Y </a:t>
            </a:r>
            <a:r>
              <a:rPr lang="es-ES_tradnl" altLang="es-MX" sz="700" b="1" dirty="0">
                <a:latin typeface="Tahoma" charset="0"/>
              </a:rPr>
              <a:t>DE TECNOLOGIAS DE INFORMACION Y COMUNICACION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</a:t>
            </a:r>
            <a:r>
              <a:rPr lang="es-ES_tradnl" altLang="es-MX" sz="700" b="1" dirty="0">
                <a:latin typeface="Tahoma" charset="0"/>
              </a:rPr>
              <a:t>GENERAL </a:t>
            </a:r>
            <a:r>
              <a:rPr lang="es-ES_tradnl" altLang="es-MX" sz="700" b="1" dirty="0" smtClean="0">
                <a:latin typeface="Tahoma" charset="0"/>
              </a:rPr>
              <a:t>DE EVALUACION INSTITUCIONAL</a:t>
            </a:r>
            <a:endParaRPr lang="es-ES_tradnl" altLang="es-MX" sz="700" b="1" dirty="0">
              <a:latin typeface="Tahoma" charset="0"/>
            </a:endParaRPr>
          </a:p>
        </p:txBody>
      </p:sp>
      <p:sp>
        <p:nvSpPr>
          <p:cNvPr id="216" name="Rectangle 94"/>
          <p:cNvSpPr>
            <a:spLocks noChangeArrowheads="1"/>
          </p:cNvSpPr>
          <p:nvPr/>
        </p:nvSpPr>
        <p:spPr bwMode="auto">
          <a:xfrm>
            <a:off x="13085391" y="5168281"/>
            <a:ext cx="1457326" cy="687388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800" b="1" dirty="0" smtClean="0">
                <a:solidFill>
                  <a:srgbClr val="000000"/>
                </a:solidFill>
                <a:latin typeface="Tahoma" charset="0"/>
              </a:rPr>
              <a:t>COORDINACION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800" b="1" dirty="0" smtClean="0">
                <a:solidFill>
                  <a:srgbClr val="000000"/>
                </a:solidFill>
                <a:latin typeface="Tahoma" charset="0"/>
              </a:rPr>
              <a:t>DIFUSION CULTURAL</a:t>
            </a:r>
            <a:endParaRPr lang="es-ES_tradnl" altLang="es-MX" sz="800" b="1" dirty="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217" name="Rectangle 96"/>
          <p:cNvSpPr>
            <a:spLocks noChangeArrowheads="1"/>
          </p:cNvSpPr>
          <p:nvPr/>
        </p:nvSpPr>
        <p:spPr bwMode="auto">
          <a:xfrm>
            <a:off x="16994434" y="5168281"/>
            <a:ext cx="1457326" cy="687388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800" b="1" dirty="0" smtClean="0">
                <a:solidFill>
                  <a:srgbClr val="000000"/>
                </a:solidFill>
                <a:latin typeface="Tahoma" charset="0"/>
              </a:rPr>
              <a:t>SECRETARIA</a:t>
            </a:r>
            <a:endParaRPr lang="es-ES_tradnl" altLang="es-MX" sz="800" b="1" dirty="0">
              <a:solidFill>
                <a:srgbClr val="00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800" b="1" dirty="0">
                <a:solidFill>
                  <a:srgbClr val="000000"/>
                </a:solidFill>
                <a:latin typeface="Tahoma" charset="0"/>
              </a:rPr>
              <a:t>ADMINISTRATIVA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</p:txBody>
      </p:sp>
      <p:sp>
        <p:nvSpPr>
          <p:cNvPr id="218" name="Rectangle 95"/>
          <p:cNvSpPr>
            <a:spLocks noChangeArrowheads="1"/>
          </p:cNvSpPr>
          <p:nvPr/>
        </p:nvSpPr>
        <p:spPr bwMode="auto">
          <a:xfrm>
            <a:off x="15022461" y="5145360"/>
            <a:ext cx="1457326" cy="687388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800" b="1" dirty="0" smtClean="0">
                <a:solidFill>
                  <a:srgbClr val="000000"/>
                </a:solidFill>
                <a:latin typeface="Tahoma" charset="0"/>
              </a:rPr>
              <a:t>SECRETARIA</a:t>
            </a:r>
            <a:endParaRPr lang="es-ES_tradnl" altLang="es-MX" sz="800" b="1" dirty="0">
              <a:solidFill>
                <a:srgbClr val="00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800" b="1" dirty="0">
                <a:solidFill>
                  <a:srgbClr val="000000"/>
                </a:solidFill>
                <a:latin typeface="Tahoma" charset="0"/>
              </a:rPr>
              <a:t>GENERAL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</p:txBody>
      </p:sp>
      <p:sp>
        <p:nvSpPr>
          <p:cNvPr id="219" name="Rectangle 97"/>
          <p:cNvSpPr>
            <a:spLocks noChangeArrowheads="1"/>
          </p:cNvSpPr>
          <p:nvPr/>
        </p:nvSpPr>
        <p:spPr bwMode="auto">
          <a:xfrm>
            <a:off x="19667731" y="5168281"/>
            <a:ext cx="1457326" cy="687388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800" b="1" dirty="0" smtClean="0">
                <a:solidFill>
                  <a:srgbClr val="000000"/>
                </a:solidFill>
                <a:latin typeface="Tahoma" charset="0"/>
              </a:rPr>
              <a:t>SECRETARIA </a:t>
            </a:r>
            <a:endParaRPr lang="es-ES_tradnl" altLang="es-MX" sz="800" b="1" dirty="0">
              <a:solidFill>
                <a:srgbClr val="00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800" b="1" dirty="0">
                <a:solidFill>
                  <a:srgbClr val="000000"/>
                </a:solidFill>
                <a:latin typeface="Tahoma" charset="0"/>
              </a:rPr>
              <a:t>DE DESARROLLO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800" b="1" dirty="0" smtClean="0">
                <a:solidFill>
                  <a:srgbClr val="000000"/>
                </a:solidFill>
                <a:latin typeface="Tahoma" charset="0"/>
              </a:rPr>
              <a:t>INSTITUCIONAL</a:t>
            </a:r>
            <a:endParaRPr lang="es-ES_tradnl" altLang="es-MX" sz="800" b="1" dirty="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220" name="Line 98"/>
          <p:cNvSpPr>
            <a:spLocks noChangeShapeType="1"/>
          </p:cNvSpPr>
          <p:nvPr/>
        </p:nvSpPr>
        <p:spPr bwMode="auto">
          <a:xfrm flipV="1">
            <a:off x="15708261" y="4812060"/>
            <a:ext cx="0" cy="2286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21" name="Rectangle 105"/>
          <p:cNvSpPr>
            <a:spLocks noChangeArrowheads="1"/>
          </p:cNvSpPr>
          <p:nvPr/>
        </p:nvSpPr>
        <p:spPr bwMode="auto">
          <a:xfrm>
            <a:off x="19980886" y="1602759"/>
            <a:ext cx="1221582" cy="511175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56" tIns="43178" rIns="86356" bIns="43178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>
                <a:latin typeface="Tahoma" charset="0"/>
              </a:rPr>
              <a:t>JUNTA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>
                <a:latin typeface="Tahoma" charset="0"/>
              </a:rPr>
              <a:t>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>
                <a:latin typeface="Tahoma" charset="0"/>
              </a:rPr>
              <a:t> GOBIERNO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>
              <a:latin typeface="Tahoma" charset="0"/>
            </a:endParaRPr>
          </a:p>
        </p:txBody>
      </p:sp>
      <p:sp>
        <p:nvSpPr>
          <p:cNvPr id="222" name="Rectangle 120"/>
          <p:cNvSpPr>
            <a:spLocks noChangeArrowheads="1"/>
          </p:cNvSpPr>
          <p:nvPr/>
        </p:nvSpPr>
        <p:spPr bwMode="auto">
          <a:xfrm>
            <a:off x="17921698" y="4076080"/>
            <a:ext cx="1221582" cy="539750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000" tIns="18000" rIns="18000" bIns="18000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solidFill>
                  <a:srgbClr val="000000"/>
                </a:solidFill>
                <a:latin typeface="Tahoma" charset="0"/>
              </a:rPr>
              <a:t>DIRECCION </a:t>
            </a: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GENERAL DE COMUNICACION </a:t>
            </a:r>
            <a:r>
              <a:rPr lang="es-ES_tradnl" altLang="es-MX" sz="700" b="1" dirty="0" smtClean="0">
                <a:solidFill>
                  <a:srgbClr val="000000"/>
                </a:solidFill>
                <a:latin typeface="Tahoma" charset="0"/>
              </a:rPr>
              <a:t>SOCIAL</a:t>
            </a:r>
            <a:endParaRPr lang="es-ES_tradnl" altLang="es-MX" sz="700" b="1" dirty="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223" name="Line 121"/>
          <p:cNvSpPr>
            <a:spLocks noChangeShapeType="1"/>
          </p:cNvSpPr>
          <p:nvPr/>
        </p:nvSpPr>
        <p:spPr bwMode="auto">
          <a:xfrm>
            <a:off x="15714280" y="4253880"/>
            <a:ext cx="2143126" cy="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24" name="Rectangle 122"/>
          <p:cNvSpPr>
            <a:spLocks noChangeArrowheads="1"/>
          </p:cNvSpPr>
          <p:nvPr/>
        </p:nvSpPr>
        <p:spPr bwMode="auto">
          <a:xfrm>
            <a:off x="11142291" y="6082681"/>
            <a:ext cx="1457326" cy="4764038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rIns="36000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 INVESTIGACIONES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ANTROPOLOGICAS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 INVESTIGACIONES BIBLIOGRAFICAS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 INVESTIGACIONES ECONOMICAS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 INVESTIGACIONES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ESTETICAS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 INVESTIGACIONES FILOLOGICAS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 INVESTIGACIONES FILOSOFICAS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 INVESTIGACIONES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HISTORICAS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 INVESTIGACIONES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JURIDICAS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 INVESTIGACIONES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SOCIALES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 INVESTIGACIONES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SOBRE LA UNIVERSIDAD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Y LA EDUCACION</a:t>
            </a:r>
          </a:p>
          <a:p>
            <a:pPr algn="ctr">
              <a:spcBef>
                <a:spcPct val="0"/>
              </a:spcBef>
              <a:buNone/>
            </a:pPr>
            <a:endParaRPr lang="es-ES_tradnl" altLang="es-MX" sz="500" b="1" dirty="0" smtClean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 smtClean="0">
                <a:solidFill>
                  <a:srgbClr val="000000"/>
                </a:solidFill>
                <a:latin typeface="Tahoma" charset="0"/>
              </a:rPr>
              <a:t>INSTITUTO </a:t>
            </a: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DE INVESTIGACIONES BIBLIOTECOLOGICAS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Y DE LA </a:t>
            </a:r>
            <a:r>
              <a:rPr lang="es-ES_tradnl" altLang="es-MX" sz="700" b="1" dirty="0" smtClean="0">
                <a:solidFill>
                  <a:srgbClr val="000000"/>
                </a:solidFill>
                <a:latin typeface="Tahoma" charset="0"/>
              </a:rPr>
              <a:t>INFORMACION</a:t>
            </a:r>
            <a:endParaRPr lang="es-ES_tradnl" altLang="es-MX" sz="700" b="1" dirty="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225" name="Rectangle 123"/>
          <p:cNvSpPr>
            <a:spLocks noChangeArrowheads="1"/>
          </p:cNvSpPr>
          <p:nvPr/>
        </p:nvSpPr>
        <p:spPr bwMode="auto">
          <a:xfrm>
            <a:off x="11142291" y="5244481"/>
            <a:ext cx="1457326" cy="687388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INSTITUTOS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HUMANIDADES</a:t>
            </a:r>
          </a:p>
        </p:txBody>
      </p:sp>
      <p:sp>
        <p:nvSpPr>
          <p:cNvPr id="226" name="Line 127"/>
          <p:cNvSpPr>
            <a:spLocks noChangeShapeType="1"/>
          </p:cNvSpPr>
          <p:nvPr/>
        </p:nvSpPr>
        <p:spPr bwMode="auto">
          <a:xfrm>
            <a:off x="13771191" y="4787280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27" name="Line 128"/>
          <p:cNvSpPr>
            <a:spLocks noChangeShapeType="1"/>
          </p:cNvSpPr>
          <p:nvPr/>
        </p:nvSpPr>
        <p:spPr bwMode="auto">
          <a:xfrm>
            <a:off x="13771191" y="5854080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28" name="Line 129"/>
          <p:cNvSpPr>
            <a:spLocks noChangeShapeType="1"/>
          </p:cNvSpPr>
          <p:nvPr/>
        </p:nvSpPr>
        <p:spPr bwMode="auto">
          <a:xfrm>
            <a:off x="17680234" y="4787280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29" name="Line 130"/>
          <p:cNvSpPr>
            <a:spLocks noChangeShapeType="1"/>
          </p:cNvSpPr>
          <p:nvPr/>
        </p:nvSpPr>
        <p:spPr bwMode="auto">
          <a:xfrm>
            <a:off x="17680234" y="5854080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230" name="Line 131"/>
          <p:cNvSpPr>
            <a:spLocks noChangeShapeType="1"/>
          </p:cNvSpPr>
          <p:nvPr/>
        </p:nvSpPr>
        <p:spPr bwMode="auto">
          <a:xfrm>
            <a:off x="20364247" y="4787280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31" name="Line 132"/>
          <p:cNvSpPr>
            <a:spLocks noChangeShapeType="1"/>
          </p:cNvSpPr>
          <p:nvPr/>
        </p:nvSpPr>
        <p:spPr bwMode="auto">
          <a:xfrm>
            <a:off x="21242907" y="6108905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232" name="Line 133"/>
          <p:cNvSpPr>
            <a:spLocks noChangeShapeType="1"/>
          </p:cNvSpPr>
          <p:nvPr/>
        </p:nvSpPr>
        <p:spPr bwMode="auto">
          <a:xfrm>
            <a:off x="11828091" y="4787280"/>
            <a:ext cx="0" cy="3810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33" name="Rectangle 35"/>
          <p:cNvSpPr>
            <a:spLocks noChangeArrowheads="1"/>
          </p:cNvSpPr>
          <p:nvPr/>
        </p:nvSpPr>
        <p:spPr bwMode="auto">
          <a:xfrm>
            <a:off x="28556815" y="6235085"/>
            <a:ext cx="1457326" cy="1009674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000" rIns="18000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</a:t>
            </a:r>
            <a:r>
              <a:rPr lang="es-ES_tradnl" altLang="es-MX" sz="700" b="1" dirty="0">
                <a:latin typeface="Tahoma" charset="0"/>
              </a:rPr>
              <a:t>GENERAL DE FINANZAS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 smtClean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GENERAL DEL PATRIMONIO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UNIVERSITARIO</a:t>
            </a:r>
            <a:endParaRPr lang="es-ES_tradnl" altLang="es-MX" sz="700" b="1" dirty="0">
              <a:latin typeface="Tahoma" charset="0"/>
            </a:endParaRPr>
          </a:p>
        </p:txBody>
      </p:sp>
      <p:sp>
        <p:nvSpPr>
          <p:cNvPr id="234" name="Rectangle 36"/>
          <p:cNvSpPr>
            <a:spLocks noChangeArrowheads="1"/>
          </p:cNvSpPr>
          <p:nvPr/>
        </p:nvSpPr>
        <p:spPr bwMode="auto">
          <a:xfrm>
            <a:off x="30442765" y="6235084"/>
            <a:ext cx="1457326" cy="1592089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rIns="36000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AUDITORIA</a:t>
            </a: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 INTERNA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</a:t>
            </a:r>
            <a:r>
              <a:rPr lang="es-ES_tradnl" altLang="es-MX" sz="700" b="1" dirty="0">
                <a:latin typeface="Tahoma" charset="0"/>
              </a:rPr>
              <a:t>GENERAL DE CONTROL </a:t>
            </a:r>
            <a:r>
              <a:rPr lang="es-ES_tradnl" altLang="es-MX" sz="700" b="1" dirty="0" smtClean="0">
                <a:latin typeface="Tahoma" charset="0"/>
              </a:rPr>
              <a:t>PRESUPUESTAL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E </a:t>
            </a:r>
            <a:r>
              <a:rPr lang="es-ES_tradnl" altLang="es-MX" sz="700" b="1" dirty="0">
                <a:latin typeface="Tahoma" charset="0"/>
              </a:rPr>
              <a:t>INFORMATICA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</a:t>
            </a:r>
            <a:r>
              <a:rPr lang="es-ES_tradnl" altLang="es-MX" sz="700" b="1" dirty="0">
                <a:latin typeface="Tahoma" charset="0"/>
              </a:rPr>
              <a:t>GENERAL DE RESPONSABILIDADES </a:t>
            </a:r>
            <a:r>
              <a:rPr lang="es-ES_tradnl" altLang="es-MX" sz="700" b="1" dirty="0" smtClean="0">
                <a:latin typeface="Tahoma" charset="0"/>
              </a:rPr>
              <a:t>INCONFORMIDADES Y </a:t>
            </a:r>
            <a:r>
              <a:rPr lang="es-ES_tradnl" altLang="es-MX" sz="700" b="1" dirty="0">
                <a:latin typeface="Tahoma" charset="0"/>
              </a:rPr>
              <a:t>REGISTRO </a:t>
            </a:r>
            <a:r>
              <a:rPr lang="es-ES_tradnl" altLang="es-MX" sz="700" b="1" dirty="0" smtClean="0">
                <a:latin typeface="Tahoma" charset="0"/>
              </a:rPr>
              <a:t>PATRIMONIAL</a:t>
            </a:r>
            <a:endParaRPr lang="es-ES_tradnl" altLang="es-MX" sz="700" b="1" dirty="0">
              <a:latin typeface="Tahoma" charset="0"/>
            </a:endParaRPr>
          </a:p>
        </p:txBody>
      </p:sp>
      <p:sp>
        <p:nvSpPr>
          <p:cNvPr id="235" name="Rectangle 39"/>
          <p:cNvSpPr>
            <a:spLocks noChangeArrowheads="1"/>
          </p:cNvSpPr>
          <p:nvPr/>
        </p:nvSpPr>
        <p:spPr bwMode="auto">
          <a:xfrm>
            <a:off x="29380101" y="1586880"/>
            <a:ext cx="1457326" cy="685800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800" b="1">
                <a:latin typeface="Tahoma" charset="0"/>
              </a:rPr>
              <a:t>PATRONATO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800" b="1" dirty="0">
                <a:latin typeface="Tahoma" charset="0"/>
              </a:rPr>
              <a:t>UNIVERSITARIO</a:t>
            </a:r>
            <a:endParaRPr lang="es-ES_tradnl" altLang="es-MX" sz="800" b="1" dirty="0">
              <a:solidFill>
                <a:srgbClr val="FF0000"/>
              </a:solidFill>
              <a:latin typeface="Tahoma" charset="0"/>
            </a:endParaRPr>
          </a:p>
        </p:txBody>
      </p:sp>
      <p:sp>
        <p:nvSpPr>
          <p:cNvPr id="236" name="Rectangle 44"/>
          <p:cNvSpPr>
            <a:spLocks noChangeArrowheads="1"/>
          </p:cNvSpPr>
          <p:nvPr/>
        </p:nvSpPr>
        <p:spPr bwMode="auto">
          <a:xfrm>
            <a:off x="28556815" y="5168281"/>
            <a:ext cx="1457326" cy="661988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800" b="1" dirty="0" smtClean="0">
                <a:latin typeface="Tahoma" charset="0"/>
              </a:rPr>
              <a:t>TESORERIA</a:t>
            </a:r>
            <a:endParaRPr lang="es-ES_tradnl" altLang="es-MX" sz="800" b="1" dirty="0">
              <a:latin typeface="Tahoma" charset="0"/>
            </a:endParaRPr>
          </a:p>
        </p:txBody>
      </p:sp>
      <p:sp>
        <p:nvSpPr>
          <p:cNvPr id="237" name="Rectangle 46"/>
          <p:cNvSpPr>
            <a:spLocks noChangeArrowheads="1"/>
          </p:cNvSpPr>
          <p:nvPr/>
        </p:nvSpPr>
        <p:spPr bwMode="auto">
          <a:xfrm>
            <a:off x="30442765" y="5168281"/>
            <a:ext cx="1457326" cy="661988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800" b="1" dirty="0" smtClean="0">
                <a:latin typeface="Tahoma" charset="0"/>
              </a:rPr>
              <a:t>CONTRALORIA</a:t>
            </a:r>
            <a:endParaRPr lang="es-ES_tradnl" altLang="es-MX" sz="800" b="1" dirty="0">
              <a:latin typeface="Tahoma" charset="0"/>
            </a:endParaRPr>
          </a:p>
        </p:txBody>
      </p:sp>
      <p:sp>
        <p:nvSpPr>
          <p:cNvPr id="238" name="Line 49"/>
          <p:cNvSpPr>
            <a:spLocks noChangeShapeType="1"/>
          </p:cNvSpPr>
          <p:nvPr/>
        </p:nvSpPr>
        <p:spPr bwMode="auto">
          <a:xfrm flipV="1">
            <a:off x="30102039" y="2272680"/>
            <a:ext cx="7144" cy="25146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39" name="Rectangle 51"/>
          <p:cNvSpPr>
            <a:spLocks noChangeArrowheads="1"/>
          </p:cNvSpPr>
          <p:nvPr/>
        </p:nvSpPr>
        <p:spPr bwMode="auto">
          <a:xfrm>
            <a:off x="22550848" y="6247781"/>
            <a:ext cx="1457326" cy="2870746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rIns="36000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ATENCION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A LA COMUNIDAD 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ORIENTACION Y ATENCION EDUCATIVA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DEL DEPORTE UNIVERSITARIO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DIRECCION GENERAL DE ATENCION LA SALUD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PREVENCION Y PROTECCION CIVIL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SERVICIOS GENERALES Y MOVILIDAD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PROGRAMA DE VINCULACION CON LOS EGRESADOS DE LA UNAM</a:t>
            </a:r>
            <a:endParaRPr lang="es-ES_tradnl" altLang="es-MX" sz="500" b="1" dirty="0">
              <a:latin typeface="Tahoma" charset="0"/>
            </a:endParaRPr>
          </a:p>
        </p:txBody>
      </p:sp>
      <p:sp>
        <p:nvSpPr>
          <p:cNvPr id="240" name="Rectangle 52"/>
          <p:cNvSpPr>
            <a:spLocks noChangeArrowheads="1"/>
          </p:cNvSpPr>
          <p:nvPr/>
        </p:nvSpPr>
        <p:spPr bwMode="auto">
          <a:xfrm>
            <a:off x="24425356" y="6235082"/>
            <a:ext cx="1457326" cy="1009676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rIns="36000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</a:t>
            </a:r>
            <a:r>
              <a:rPr lang="es-ES_tradnl" altLang="es-MX" sz="700" b="1" dirty="0">
                <a:latin typeface="Tahoma" charset="0"/>
              </a:rPr>
              <a:t>GENERAL DE ASUNTOS JURIDICOS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 smtClean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</a:t>
            </a:r>
            <a:r>
              <a:rPr lang="es-ES_tradnl" altLang="es-MX" sz="700" b="1" dirty="0">
                <a:latin typeface="Tahoma" charset="0"/>
              </a:rPr>
              <a:t>GENERAL DE ESTUDIOS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LEGISLACION </a:t>
            </a:r>
            <a:r>
              <a:rPr lang="es-ES_tradnl" altLang="es-MX" sz="700" b="1" dirty="0" smtClean="0">
                <a:latin typeface="Tahoma" charset="0"/>
              </a:rPr>
              <a:t>UNIVERSITARIA</a:t>
            </a:r>
            <a:endParaRPr lang="es-ES_tradnl" altLang="es-MX" sz="700" b="1" dirty="0">
              <a:latin typeface="Tahoma" charset="0"/>
            </a:endParaRPr>
          </a:p>
        </p:txBody>
      </p:sp>
      <p:sp>
        <p:nvSpPr>
          <p:cNvPr id="241" name="Rectangle 55"/>
          <p:cNvSpPr>
            <a:spLocks noChangeArrowheads="1"/>
          </p:cNvSpPr>
          <p:nvPr/>
        </p:nvSpPr>
        <p:spPr bwMode="auto">
          <a:xfrm>
            <a:off x="24425356" y="5168280"/>
            <a:ext cx="1457326" cy="685800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800" b="1" dirty="0" smtClean="0">
                <a:latin typeface="Tahoma" charset="0"/>
              </a:rPr>
              <a:t>ABOGADO</a:t>
            </a:r>
            <a:endParaRPr lang="es-ES_tradnl" altLang="es-MX" sz="8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800" b="1" dirty="0" smtClean="0">
                <a:latin typeface="Tahoma" charset="0"/>
              </a:rPr>
              <a:t>GENERAL</a:t>
            </a:r>
            <a:endParaRPr lang="es-ES_tradnl" altLang="es-MX" sz="800" b="1" dirty="0">
              <a:latin typeface="Tahoma" charset="0"/>
            </a:endParaRPr>
          </a:p>
        </p:txBody>
      </p:sp>
      <p:sp>
        <p:nvSpPr>
          <p:cNvPr id="242" name="Rectangle 57"/>
          <p:cNvSpPr>
            <a:spLocks noChangeArrowheads="1"/>
          </p:cNvSpPr>
          <p:nvPr/>
        </p:nvSpPr>
        <p:spPr bwMode="auto">
          <a:xfrm>
            <a:off x="22550848" y="5168280"/>
            <a:ext cx="1457326" cy="685800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50" b="1" dirty="0" smtClean="0">
                <a:latin typeface="Tahoma" charset="0"/>
              </a:rPr>
              <a:t>SECRETARIA</a:t>
            </a:r>
            <a:endParaRPr lang="es-ES_tradnl" altLang="es-MX" sz="75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50" b="1" dirty="0">
                <a:latin typeface="Tahoma" charset="0"/>
              </a:rPr>
              <a:t>DE </a:t>
            </a:r>
            <a:r>
              <a:rPr lang="es-ES_tradnl" altLang="es-MX" sz="750" b="1" dirty="0" smtClean="0">
                <a:latin typeface="Tahoma" charset="0"/>
              </a:rPr>
              <a:t>ATENCION</a:t>
            </a:r>
            <a:endParaRPr lang="es-ES_tradnl" altLang="es-MX" sz="75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50" b="1" dirty="0">
                <a:latin typeface="Tahoma" charset="0"/>
              </a:rPr>
              <a:t>A LA </a:t>
            </a:r>
            <a:r>
              <a:rPr lang="es-ES_tradnl" altLang="es-MX" sz="750" b="1" dirty="0" smtClean="0">
                <a:latin typeface="Tahoma" charset="0"/>
              </a:rPr>
              <a:t>COMUNIDAD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50" b="1" dirty="0" smtClean="0">
                <a:latin typeface="Tahoma" charset="0"/>
              </a:rPr>
              <a:t>UNIVERSITARIA</a:t>
            </a:r>
            <a:endParaRPr lang="es-ES_tradnl" altLang="es-MX" sz="750" b="1" dirty="0">
              <a:latin typeface="Tahoma" charset="0"/>
            </a:endParaRPr>
          </a:p>
        </p:txBody>
      </p:sp>
      <p:sp>
        <p:nvSpPr>
          <p:cNvPr id="243" name="Line 62"/>
          <p:cNvSpPr>
            <a:spLocks noChangeShapeType="1"/>
          </p:cNvSpPr>
          <p:nvPr/>
        </p:nvSpPr>
        <p:spPr bwMode="auto">
          <a:xfrm>
            <a:off x="25025432" y="4787280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44" name="Line 63"/>
          <p:cNvSpPr>
            <a:spLocks noChangeShapeType="1"/>
          </p:cNvSpPr>
          <p:nvPr/>
        </p:nvSpPr>
        <p:spPr bwMode="auto">
          <a:xfrm>
            <a:off x="25025432" y="5854080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45" name="Line 64"/>
          <p:cNvSpPr>
            <a:spLocks noChangeShapeType="1"/>
          </p:cNvSpPr>
          <p:nvPr/>
        </p:nvSpPr>
        <p:spPr bwMode="auto">
          <a:xfrm>
            <a:off x="23236649" y="4787280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46" name="Line 65"/>
          <p:cNvSpPr>
            <a:spLocks noChangeShapeType="1"/>
          </p:cNvSpPr>
          <p:nvPr/>
        </p:nvSpPr>
        <p:spPr bwMode="auto">
          <a:xfrm>
            <a:off x="23236649" y="5854080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247" name="Line 66"/>
          <p:cNvSpPr>
            <a:spLocks noChangeShapeType="1"/>
          </p:cNvSpPr>
          <p:nvPr/>
        </p:nvSpPr>
        <p:spPr bwMode="auto">
          <a:xfrm>
            <a:off x="29242616" y="4787280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48" name="Line 67"/>
          <p:cNvSpPr>
            <a:spLocks noChangeShapeType="1"/>
          </p:cNvSpPr>
          <p:nvPr/>
        </p:nvSpPr>
        <p:spPr bwMode="auto">
          <a:xfrm>
            <a:off x="29242616" y="5825508"/>
            <a:ext cx="0" cy="314326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49" name="Line 68"/>
          <p:cNvSpPr>
            <a:spLocks noChangeShapeType="1"/>
          </p:cNvSpPr>
          <p:nvPr/>
        </p:nvSpPr>
        <p:spPr bwMode="auto">
          <a:xfrm>
            <a:off x="31042840" y="5815983"/>
            <a:ext cx="0" cy="314326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50" name="Line 69"/>
          <p:cNvSpPr>
            <a:spLocks noChangeShapeType="1"/>
          </p:cNvSpPr>
          <p:nvPr/>
        </p:nvSpPr>
        <p:spPr bwMode="auto">
          <a:xfrm>
            <a:off x="29233690" y="4792043"/>
            <a:ext cx="1862733" cy="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51" name="Line 70"/>
          <p:cNvSpPr>
            <a:spLocks noChangeShapeType="1"/>
          </p:cNvSpPr>
          <p:nvPr/>
        </p:nvSpPr>
        <p:spPr bwMode="auto">
          <a:xfrm>
            <a:off x="31096419" y="4785693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52" name="Rectangle 79"/>
          <p:cNvSpPr>
            <a:spLocks noChangeArrowheads="1"/>
          </p:cNvSpPr>
          <p:nvPr/>
        </p:nvSpPr>
        <p:spPr bwMode="auto">
          <a:xfrm>
            <a:off x="26288566" y="6238256"/>
            <a:ext cx="1298377" cy="681038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000" tIns="18000" rIns="18000" bIns="18000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solidFill>
                  <a:srgbClr val="000000"/>
                </a:solidFill>
                <a:latin typeface="Tahoma" charset="0"/>
              </a:rPr>
              <a:t>COORDINACION</a:t>
            </a:r>
            <a:endParaRPr lang="es-ES_tradnl" altLang="es-MX" sz="700" b="1" dirty="0">
              <a:solidFill>
                <a:srgbClr val="00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DE INNOVACION Y </a:t>
            </a:r>
            <a:r>
              <a:rPr lang="es-ES_tradnl" altLang="es-MX" sz="700" b="1" dirty="0" smtClean="0">
                <a:solidFill>
                  <a:srgbClr val="000000"/>
                </a:solidFill>
                <a:latin typeface="Tahoma" charset="0"/>
              </a:rPr>
              <a:t>DESARROLLO</a:t>
            </a:r>
            <a:endParaRPr lang="es-ES_tradnl" altLang="es-MX" sz="700" b="1" dirty="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253" name="Line 80"/>
          <p:cNvSpPr>
            <a:spLocks noChangeShapeType="1"/>
          </p:cNvSpPr>
          <p:nvPr/>
        </p:nvSpPr>
        <p:spPr bwMode="auto">
          <a:xfrm flipV="1">
            <a:off x="26847357" y="4779080"/>
            <a:ext cx="0" cy="13589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54" name="Rectangle 89"/>
          <p:cNvSpPr>
            <a:spLocks noChangeArrowheads="1"/>
          </p:cNvSpPr>
          <p:nvPr/>
        </p:nvSpPr>
        <p:spPr bwMode="auto">
          <a:xfrm>
            <a:off x="18857641" y="7582728"/>
            <a:ext cx="1457326" cy="959735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rIns="36000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</a:t>
            </a:r>
            <a:r>
              <a:rPr lang="es-ES_tradnl" altLang="es-MX" sz="700" b="1" dirty="0">
                <a:latin typeface="Tahoma" charset="0"/>
              </a:rPr>
              <a:t>GENERAL </a:t>
            </a:r>
            <a:r>
              <a:rPr lang="es-ES_tradnl" altLang="es-MX" sz="700" b="1" dirty="0" smtClean="0">
                <a:latin typeface="Tahoma" charset="0"/>
              </a:rPr>
              <a:t>DE COOPERACION </a:t>
            </a:r>
            <a:r>
              <a:rPr lang="es-ES_tradnl" altLang="es-MX" sz="700" b="1" dirty="0">
                <a:latin typeface="Tahoma" charset="0"/>
              </a:rPr>
              <a:t>E </a:t>
            </a:r>
            <a:r>
              <a:rPr lang="es-ES_tradnl" altLang="es-MX" sz="700" b="1" dirty="0" smtClean="0">
                <a:latin typeface="Tahoma" charset="0"/>
              </a:rPr>
              <a:t>INTERNACIONALIZACION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DE </a:t>
            </a:r>
            <a:r>
              <a:rPr lang="es-ES_tradnl" altLang="es-MX" sz="700" b="1" dirty="0">
                <a:latin typeface="Tahoma" charset="0"/>
              </a:rPr>
              <a:t>LA UNAM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CENTRO </a:t>
            </a:r>
            <a:r>
              <a:rPr lang="es-ES_tradnl" altLang="es-MX" sz="700" b="1" dirty="0">
                <a:latin typeface="Tahoma" charset="0"/>
              </a:rPr>
              <a:t>DE ENSEÑANZA </a:t>
            </a:r>
            <a:endParaRPr lang="es-ES_tradnl" altLang="es-MX" sz="700" b="1" dirty="0" smtClean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PARA EXTRANJEROS</a:t>
            </a:r>
          </a:p>
        </p:txBody>
      </p:sp>
      <p:sp>
        <p:nvSpPr>
          <p:cNvPr id="255" name="Rectangle 97"/>
          <p:cNvSpPr>
            <a:spLocks noChangeArrowheads="1"/>
          </p:cNvSpPr>
          <p:nvPr/>
        </p:nvSpPr>
        <p:spPr bwMode="auto">
          <a:xfrm>
            <a:off x="18858478" y="6493032"/>
            <a:ext cx="1457326" cy="687388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COORDINACION DE RELACIONES Y ASUNTOS INTERNACIONALES</a:t>
            </a:r>
            <a:endParaRPr lang="es-ES_tradnl" altLang="es-MX" sz="700" b="1" dirty="0">
              <a:latin typeface="Tahoma" charset="0"/>
            </a:endParaRPr>
          </a:p>
        </p:txBody>
      </p:sp>
      <p:sp>
        <p:nvSpPr>
          <p:cNvPr id="256" name="Line 130"/>
          <p:cNvSpPr>
            <a:spLocks noChangeShapeType="1"/>
          </p:cNvSpPr>
          <p:nvPr/>
        </p:nvSpPr>
        <p:spPr bwMode="auto">
          <a:xfrm>
            <a:off x="19505714" y="7174310"/>
            <a:ext cx="0" cy="3600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257" name="Line 132"/>
          <p:cNvSpPr>
            <a:spLocks noChangeShapeType="1"/>
          </p:cNvSpPr>
          <p:nvPr/>
        </p:nvSpPr>
        <p:spPr bwMode="auto">
          <a:xfrm>
            <a:off x="19514715" y="6106490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258" name="Line 131"/>
          <p:cNvSpPr>
            <a:spLocks noChangeShapeType="1"/>
          </p:cNvSpPr>
          <p:nvPr/>
        </p:nvSpPr>
        <p:spPr bwMode="auto">
          <a:xfrm>
            <a:off x="15698291" y="5832748"/>
            <a:ext cx="0" cy="288032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cxnSp>
        <p:nvCxnSpPr>
          <p:cNvPr id="259" name="258 Conector recto"/>
          <p:cNvCxnSpPr>
            <a:endCxn id="231" idx="0"/>
          </p:cNvCxnSpPr>
          <p:nvPr/>
        </p:nvCxnSpPr>
        <p:spPr>
          <a:xfrm>
            <a:off x="19514715" y="6103983"/>
            <a:ext cx="1728192" cy="4922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618115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4170</TotalTime>
  <Words>812</Words>
  <Application>Microsoft Office PowerPoint</Application>
  <PresentationFormat>Personalizado</PresentationFormat>
  <Paragraphs>433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Tema de Office</vt:lpstr>
      <vt:lpstr>Presentación de PowerPoint</vt:lpstr>
    </vt:vector>
  </TitlesOfParts>
  <Company>unam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dgpo</dc:creator>
  <cp:lastModifiedBy>HP</cp:lastModifiedBy>
  <cp:revision>145</cp:revision>
  <cp:lastPrinted>2016-02-10T16:02:18Z</cp:lastPrinted>
  <dcterms:created xsi:type="dcterms:W3CDTF">2014-03-25T15:53:05Z</dcterms:created>
  <dcterms:modified xsi:type="dcterms:W3CDTF">2016-06-09T00:38:06Z</dcterms:modified>
</cp:coreProperties>
</file>